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4"/>
  </p:notesMasterIdLst>
  <p:handoutMasterIdLst>
    <p:handoutMasterId r:id="rId55"/>
  </p:handoutMasterIdLst>
  <p:sldIdLst>
    <p:sldId id="260"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80" r:id="rId19"/>
    <p:sldId id="281" r:id="rId20"/>
    <p:sldId id="282" r:id="rId21"/>
    <p:sldId id="283" r:id="rId22"/>
    <p:sldId id="276" r:id="rId23"/>
    <p:sldId id="284" r:id="rId24"/>
    <p:sldId id="285" r:id="rId25"/>
    <p:sldId id="296" r:id="rId26"/>
    <p:sldId id="297" r:id="rId27"/>
    <p:sldId id="299" r:id="rId28"/>
    <p:sldId id="301" r:id="rId29"/>
    <p:sldId id="294" r:id="rId30"/>
    <p:sldId id="302" r:id="rId31"/>
    <p:sldId id="306" r:id="rId32"/>
    <p:sldId id="305" r:id="rId33"/>
    <p:sldId id="303" r:id="rId34"/>
    <p:sldId id="295" r:id="rId35"/>
    <p:sldId id="286" r:id="rId36"/>
    <p:sldId id="287" r:id="rId37"/>
    <p:sldId id="291" r:id="rId38"/>
    <p:sldId id="288" r:id="rId39"/>
    <p:sldId id="289" r:id="rId40"/>
    <p:sldId id="290" r:id="rId41"/>
    <p:sldId id="292" r:id="rId42"/>
    <p:sldId id="293" r:id="rId43"/>
    <p:sldId id="307" r:id="rId44"/>
    <p:sldId id="308" r:id="rId45"/>
    <p:sldId id="309" r:id="rId46"/>
    <p:sldId id="310" r:id="rId47"/>
    <p:sldId id="311" r:id="rId48"/>
    <p:sldId id="312" r:id="rId49"/>
    <p:sldId id="313" r:id="rId50"/>
    <p:sldId id="314" r:id="rId51"/>
    <p:sldId id="315" r:id="rId52"/>
    <p:sldId id="31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55" autoAdjust="0"/>
    <p:restoredTop sz="79670" autoAdjust="0"/>
  </p:normalViewPr>
  <p:slideViewPr>
    <p:cSldViewPr snapToGrid="0" snapToObjects="1">
      <p:cViewPr>
        <p:scale>
          <a:sx n="114" d="100"/>
          <a:sy n="114" d="100"/>
        </p:scale>
        <p:origin x="-184" y="-144"/>
      </p:cViewPr>
      <p:guideLst/>
    </p:cSldViewPr>
  </p:slideViewPr>
  <p:outlineViewPr>
    <p:cViewPr>
      <p:scale>
        <a:sx n="33" d="100"/>
        <a:sy n="33" d="100"/>
      </p:scale>
      <p:origin x="0" y="-17976"/>
    </p:cViewPr>
  </p:outlineViewPr>
  <p:notesTextViewPr>
    <p:cViewPr>
      <p:scale>
        <a:sx n="1" d="1"/>
        <a:sy n="1" d="1"/>
      </p:scale>
      <p:origin x="0" y="0"/>
    </p:cViewPr>
  </p:notesTextViewPr>
  <p:notesViewPr>
    <p:cSldViewPr snapToGrid="0" snapToObjects="1">
      <p:cViewPr varScale="1">
        <p:scale>
          <a:sx n="74" d="100"/>
          <a:sy n="74" d="100"/>
        </p:scale>
        <p:origin x="3480"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F7F50B-1FDC-4EED-85F4-BFD2CDA525B4}" type="datetimeFigureOut">
              <a:rPr lang="en-US" smtClean="0"/>
              <a:t>1/6/19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9F8A0A-F0EE-4433-BF04-5801D24D15F1}" type="slidenum">
              <a:rPr lang="en-US" smtClean="0"/>
              <a:t>‹#›</a:t>
            </a:fld>
            <a:endParaRPr lang="en-US"/>
          </a:p>
        </p:txBody>
      </p:sp>
    </p:spTree>
    <p:extLst>
      <p:ext uri="{BB962C8B-B14F-4D97-AF65-F5344CB8AC3E}">
        <p14:creationId xmlns:p14="http://schemas.microsoft.com/office/powerpoint/2010/main" val="4181833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D5E7-FFE1-7040-A35A-EB0A16238C1F}" type="datetimeFigureOut">
              <a:rPr lang="en-US" smtClean="0"/>
              <a:t>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53C79-B4E8-1A42-A112-714A5FCD0230}" type="slidenum">
              <a:rPr lang="en-US" smtClean="0"/>
              <a:t>‹#›</a:t>
            </a:fld>
            <a:endParaRPr lang="en-US"/>
          </a:p>
        </p:txBody>
      </p:sp>
    </p:spTree>
    <p:extLst>
      <p:ext uri="{BB962C8B-B14F-4D97-AF65-F5344CB8AC3E}">
        <p14:creationId xmlns:p14="http://schemas.microsoft.com/office/powerpoint/2010/main" val="282961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53C79-B4E8-1A42-A112-714A5FCD0230}" type="slidenum">
              <a:rPr lang="en-US" smtClean="0"/>
              <a:t>1</a:t>
            </a:fld>
            <a:endParaRPr lang="en-US"/>
          </a:p>
        </p:txBody>
      </p:sp>
    </p:spTree>
    <p:extLst>
      <p:ext uri="{BB962C8B-B14F-4D97-AF65-F5344CB8AC3E}">
        <p14:creationId xmlns:p14="http://schemas.microsoft.com/office/powerpoint/2010/main" val="65391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13</a:t>
            </a:fld>
            <a:endParaRPr lang="en-US"/>
          </a:p>
        </p:txBody>
      </p:sp>
    </p:spTree>
    <p:extLst>
      <p:ext uri="{BB962C8B-B14F-4D97-AF65-F5344CB8AC3E}">
        <p14:creationId xmlns:p14="http://schemas.microsoft.com/office/powerpoint/2010/main" val="271946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federal regulations overseeing the care and use of animals in biomedical research. These are a few of the documents outlining how laboratory animals should be cared for. </a:t>
            </a:r>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14</a:t>
            </a:fld>
            <a:endParaRPr lang="en-US"/>
          </a:p>
        </p:txBody>
      </p:sp>
    </p:spTree>
    <p:extLst>
      <p:ext uri="{BB962C8B-B14F-4D97-AF65-F5344CB8AC3E}">
        <p14:creationId xmlns:p14="http://schemas.microsoft.com/office/powerpoint/2010/main" val="137650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15</a:t>
            </a:fld>
            <a:endParaRPr lang="en-US"/>
          </a:p>
        </p:txBody>
      </p:sp>
    </p:spTree>
    <p:extLst>
      <p:ext uri="{BB962C8B-B14F-4D97-AF65-F5344CB8AC3E}">
        <p14:creationId xmlns:p14="http://schemas.microsoft.com/office/powerpoint/2010/main" val="398858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Research with animals helps both humans and animals live longer, happier, and healthier lives. Vaccines, antibiotics, pain medication, preventive medication, and more help humans and animals! </a:t>
            </a:r>
          </a:p>
        </p:txBody>
      </p:sp>
      <p:sp>
        <p:nvSpPr>
          <p:cNvPr id="4" name="Slide Number Placeholder 3"/>
          <p:cNvSpPr>
            <a:spLocks noGrp="1"/>
          </p:cNvSpPr>
          <p:nvPr>
            <p:ph type="sldNum" sz="quarter" idx="5"/>
          </p:nvPr>
        </p:nvSpPr>
        <p:spPr/>
        <p:txBody>
          <a:bodyPr/>
          <a:lstStyle/>
          <a:p>
            <a:fld id="{3F653C79-B4E8-1A42-A112-714A5FCD0230}" type="slidenum">
              <a:rPr lang="en-US" smtClean="0"/>
              <a:t>16</a:t>
            </a:fld>
            <a:endParaRPr lang="en-US"/>
          </a:p>
        </p:txBody>
      </p:sp>
    </p:spTree>
    <p:extLst>
      <p:ext uri="{BB962C8B-B14F-4D97-AF65-F5344CB8AC3E}">
        <p14:creationId xmlns:p14="http://schemas.microsoft.com/office/powerpoint/2010/main" val="415721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17</a:t>
            </a:fld>
            <a:endParaRPr lang="en-US"/>
          </a:p>
        </p:txBody>
      </p:sp>
    </p:spTree>
    <p:extLst>
      <p:ext uri="{BB962C8B-B14F-4D97-AF65-F5344CB8AC3E}">
        <p14:creationId xmlns:p14="http://schemas.microsoft.com/office/powerpoint/2010/main" val="140159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regulations require all animals to be fed, watered, and observed daily!</a:t>
            </a:r>
          </a:p>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18</a:t>
            </a:fld>
            <a:endParaRPr lang="en-US"/>
          </a:p>
        </p:txBody>
      </p:sp>
    </p:spTree>
    <p:extLst>
      <p:ext uri="{BB962C8B-B14F-4D97-AF65-F5344CB8AC3E}">
        <p14:creationId xmlns:p14="http://schemas.microsoft.com/office/powerpoint/2010/main" val="420983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19</a:t>
            </a:fld>
            <a:endParaRPr lang="en-US"/>
          </a:p>
        </p:txBody>
      </p:sp>
    </p:spTree>
    <p:extLst>
      <p:ext uri="{BB962C8B-B14F-4D97-AF65-F5344CB8AC3E}">
        <p14:creationId xmlns:p14="http://schemas.microsoft.com/office/powerpoint/2010/main" val="3472887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We provide environmental enrichment to our animals to keep them happy, entertained, and stimulated.</a:t>
            </a:r>
          </a:p>
          <a:p>
            <a:pPr algn="l"/>
            <a:r>
              <a:rPr lang="en-US" dirty="0"/>
              <a:t> </a:t>
            </a:r>
          </a:p>
          <a:p>
            <a:pPr algn="l"/>
            <a:r>
              <a:rPr lang="en-US" dirty="0"/>
              <a:t>Top left: Chinchillas - hut and chew bone </a:t>
            </a:r>
          </a:p>
          <a:p>
            <a:pPr algn="l"/>
            <a:r>
              <a:rPr lang="en-US" dirty="0"/>
              <a:t>Top middle: Dogs - frozen broth with treats in it (takes awhile to get to the treats), </a:t>
            </a:r>
            <a:r>
              <a:rPr lang="en-US" dirty="0" err="1"/>
              <a:t>kong</a:t>
            </a:r>
            <a:r>
              <a:rPr lang="en-US" dirty="0"/>
              <a:t>, chew toy</a:t>
            </a:r>
          </a:p>
          <a:p>
            <a:pPr algn="l"/>
            <a:r>
              <a:rPr lang="en-US" dirty="0"/>
              <a:t>Top right: Non-human primates – challenger ball with treats inside, foraging items, including a paint roller covered in peanut butter and seeds</a:t>
            </a:r>
          </a:p>
          <a:p>
            <a:pPr algn="l"/>
            <a:r>
              <a:rPr lang="en-US" dirty="0"/>
              <a:t>Bottom left: Rodents - various huts, nesting material, and bedding </a:t>
            </a:r>
          </a:p>
          <a:p>
            <a:pPr algn="l"/>
            <a:r>
              <a:rPr lang="en-US" dirty="0"/>
              <a:t>Bottom right: Pigs – items they can toss around with their snout, including giant apple and jolly ball</a:t>
            </a:r>
          </a:p>
        </p:txBody>
      </p:sp>
      <p:sp>
        <p:nvSpPr>
          <p:cNvPr id="4" name="Slide Number Placeholder 3"/>
          <p:cNvSpPr>
            <a:spLocks noGrp="1"/>
          </p:cNvSpPr>
          <p:nvPr>
            <p:ph type="sldNum" sz="quarter" idx="5"/>
          </p:nvPr>
        </p:nvSpPr>
        <p:spPr/>
        <p:txBody>
          <a:bodyPr/>
          <a:lstStyle/>
          <a:p>
            <a:fld id="{3F653C79-B4E8-1A42-A112-714A5FCD0230}" type="slidenum">
              <a:rPr lang="en-US" smtClean="0"/>
              <a:t>20</a:t>
            </a:fld>
            <a:endParaRPr lang="en-US"/>
          </a:p>
        </p:txBody>
      </p:sp>
    </p:spTree>
    <p:extLst>
      <p:ext uri="{BB962C8B-B14F-4D97-AF65-F5344CB8AC3E}">
        <p14:creationId xmlns:p14="http://schemas.microsoft.com/office/powerpoint/2010/main" val="325450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21</a:t>
            </a:fld>
            <a:endParaRPr lang="en-US"/>
          </a:p>
        </p:txBody>
      </p:sp>
    </p:spTree>
    <p:extLst>
      <p:ext uri="{BB962C8B-B14F-4D97-AF65-F5344CB8AC3E}">
        <p14:creationId xmlns:p14="http://schemas.microsoft.com/office/powerpoint/2010/main" val="2535667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Talk about providing animals with enrichment and entertainment, including TV and music. </a:t>
            </a:r>
          </a:p>
        </p:txBody>
      </p:sp>
      <p:sp>
        <p:nvSpPr>
          <p:cNvPr id="4" name="Slide Number Placeholder 3"/>
          <p:cNvSpPr>
            <a:spLocks noGrp="1"/>
          </p:cNvSpPr>
          <p:nvPr>
            <p:ph type="sldNum" sz="quarter" idx="5"/>
          </p:nvPr>
        </p:nvSpPr>
        <p:spPr/>
        <p:txBody>
          <a:bodyPr/>
          <a:lstStyle/>
          <a:p>
            <a:fld id="{3F653C79-B4E8-1A42-A112-714A5FCD0230}" type="slidenum">
              <a:rPr lang="en-US" smtClean="0"/>
              <a:t>22</a:t>
            </a:fld>
            <a:endParaRPr lang="en-US"/>
          </a:p>
        </p:txBody>
      </p:sp>
    </p:spTree>
    <p:extLst>
      <p:ext uri="{BB962C8B-B14F-4D97-AF65-F5344CB8AC3E}">
        <p14:creationId xmlns:p14="http://schemas.microsoft.com/office/powerpoint/2010/main" val="116802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2</a:t>
            </a:fld>
            <a:endParaRPr lang="en-US"/>
          </a:p>
        </p:txBody>
      </p:sp>
    </p:spTree>
    <p:extLst>
      <p:ext uri="{BB962C8B-B14F-4D97-AF65-F5344CB8AC3E}">
        <p14:creationId xmlns:p14="http://schemas.microsoft.com/office/powerpoint/2010/main" val="822281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23</a:t>
            </a:fld>
            <a:endParaRPr lang="en-US"/>
          </a:p>
        </p:txBody>
      </p:sp>
    </p:spTree>
    <p:extLst>
      <p:ext uri="{BB962C8B-B14F-4D97-AF65-F5344CB8AC3E}">
        <p14:creationId xmlns:p14="http://schemas.microsoft.com/office/powerpoint/2010/main" val="14663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Mice are used to study allergen induced asthma, including asthma induced by these substances.</a:t>
            </a:r>
          </a:p>
        </p:txBody>
      </p:sp>
      <p:sp>
        <p:nvSpPr>
          <p:cNvPr id="4" name="Slide Number Placeholder 3"/>
          <p:cNvSpPr>
            <a:spLocks noGrp="1"/>
          </p:cNvSpPr>
          <p:nvPr>
            <p:ph type="sldNum" sz="quarter" idx="5"/>
          </p:nvPr>
        </p:nvSpPr>
        <p:spPr/>
        <p:txBody>
          <a:bodyPr/>
          <a:lstStyle/>
          <a:p>
            <a:fld id="{3F653C79-B4E8-1A42-A112-714A5FCD0230}" type="slidenum">
              <a:rPr lang="en-US" smtClean="0"/>
              <a:t>24</a:t>
            </a:fld>
            <a:endParaRPr lang="en-US"/>
          </a:p>
        </p:txBody>
      </p:sp>
    </p:spTree>
    <p:extLst>
      <p:ext uri="{BB962C8B-B14F-4D97-AF65-F5344CB8AC3E}">
        <p14:creationId xmlns:p14="http://schemas.microsoft.com/office/powerpoint/2010/main" val="1702543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25</a:t>
            </a:fld>
            <a:endParaRPr lang="en-US"/>
          </a:p>
        </p:txBody>
      </p:sp>
    </p:spTree>
    <p:extLst>
      <p:ext uri="{BB962C8B-B14F-4D97-AF65-F5344CB8AC3E}">
        <p14:creationId xmlns:p14="http://schemas.microsoft.com/office/powerpoint/2010/main" val="2219270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brain is a very complicated part of the body, and we can study different aspects of the brain in various species. </a:t>
            </a:r>
          </a:p>
        </p:txBody>
      </p:sp>
      <p:sp>
        <p:nvSpPr>
          <p:cNvPr id="4" name="Slide Number Placeholder 3"/>
          <p:cNvSpPr>
            <a:spLocks noGrp="1"/>
          </p:cNvSpPr>
          <p:nvPr>
            <p:ph type="sldNum" sz="quarter" idx="5"/>
          </p:nvPr>
        </p:nvSpPr>
        <p:spPr/>
        <p:txBody>
          <a:bodyPr/>
          <a:lstStyle/>
          <a:p>
            <a:fld id="{3F653C79-B4E8-1A42-A112-714A5FCD0230}" type="slidenum">
              <a:rPr lang="en-US" smtClean="0"/>
              <a:t>26</a:t>
            </a:fld>
            <a:endParaRPr lang="en-US"/>
          </a:p>
        </p:txBody>
      </p:sp>
    </p:spTree>
    <p:extLst>
      <p:ext uri="{BB962C8B-B14F-4D97-AF65-F5344CB8AC3E}">
        <p14:creationId xmlns:p14="http://schemas.microsoft.com/office/powerpoint/2010/main" val="3605455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27</a:t>
            </a:fld>
            <a:endParaRPr lang="en-US"/>
          </a:p>
        </p:txBody>
      </p:sp>
    </p:spTree>
    <p:extLst>
      <p:ext uri="{BB962C8B-B14F-4D97-AF65-F5344CB8AC3E}">
        <p14:creationId xmlns:p14="http://schemas.microsoft.com/office/powerpoint/2010/main" val="43669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Cats can naturally develop a heart condition that can cause heart failure. We can use them to better understand why it happens and how to treat it.</a:t>
            </a:r>
          </a:p>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28</a:t>
            </a:fld>
            <a:endParaRPr lang="en-US"/>
          </a:p>
        </p:txBody>
      </p:sp>
    </p:spTree>
    <p:extLst>
      <p:ext uri="{BB962C8B-B14F-4D97-AF65-F5344CB8AC3E}">
        <p14:creationId xmlns:p14="http://schemas.microsoft.com/office/powerpoint/2010/main" val="2214376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29</a:t>
            </a:fld>
            <a:endParaRPr lang="en-US"/>
          </a:p>
        </p:txBody>
      </p:sp>
    </p:spTree>
    <p:extLst>
      <p:ext uri="{BB962C8B-B14F-4D97-AF65-F5344CB8AC3E}">
        <p14:creationId xmlns:p14="http://schemas.microsoft.com/office/powerpoint/2010/main" val="3987379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Rabbits are commonly used to study ocular diseases and the retina given the size of the globe. There are differences between the rabbit eye and the human eye, but many findings in the rabbit can be applied to humans.</a:t>
            </a:r>
          </a:p>
        </p:txBody>
      </p:sp>
      <p:sp>
        <p:nvSpPr>
          <p:cNvPr id="4" name="Slide Number Placeholder 3"/>
          <p:cNvSpPr>
            <a:spLocks noGrp="1"/>
          </p:cNvSpPr>
          <p:nvPr>
            <p:ph type="sldNum" sz="quarter" idx="5"/>
          </p:nvPr>
        </p:nvSpPr>
        <p:spPr/>
        <p:txBody>
          <a:bodyPr/>
          <a:lstStyle/>
          <a:p>
            <a:fld id="{3F653C79-B4E8-1A42-A112-714A5FCD0230}" type="slidenum">
              <a:rPr lang="en-US" smtClean="0"/>
              <a:t>30</a:t>
            </a:fld>
            <a:endParaRPr lang="en-US"/>
          </a:p>
        </p:txBody>
      </p:sp>
    </p:spTree>
    <p:extLst>
      <p:ext uri="{BB962C8B-B14F-4D97-AF65-F5344CB8AC3E}">
        <p14:creationId xmlns:p14="http://schemas.microsoft.com/office/powerpoint/2010/main" val="3125719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31</a:t>
            </a:fld>
            <a:endParaRPr lang="en-US"/>
          </a:p>
        </p:txBody>
      </p:sp>
    </p:spTree>
    <p:extLst>
      <p:ext uri="{BB962C8B-B14F-4D97-AF65-F5344CB8AC3E}">
        <p14:creationId xmlns:p14="http://schemas.microsoft.com/office/powerpoint/2010/main" val="3417229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Glioblastomas are the </a:t>
            </a:r>
            <a:r>
              <a:rPr lang="en-US" sz="1200" b="0" i="0" u="none" strike="noStrike" kern="1200" dirty="0">
                <a:solidFill>
                  <a:schemeClr val="tx1"/>
                </a:solidFill>
                <a:effectLst/>
                <a:latin typeface="+mn-lt"/>
                <a:ea typeface="+mn-ea"/>
                <a:cs typeface="+mn-cs"/>
              </a:rPr>
              <a:t>most common and lethal brain tumor in adults and</a:t>
            </a:r>
            <a:r>
              <a:rPr lang="en-US" dirty="0"/>
              <a:t> can cause headaches, nausea, stroke, and  personality changes. These three species have been used to study this tumor and try to find treatments. </a:t>
            </a:r>
          </a:p>
        </p:txBody>
      </p:sp>
      <p:sp>
        <p:nvSpPr>
          <p:cNvPr id="4" name="Slide Number Placeholder 3"/>
          <p:cNvSpPr>
            <a:spLocks noGrp="1"/>
          </p:cNvSpPr>
          <p:nvPr>
            <p:ph type="sldNum" sz="quarter" idx="5"/>
          </p:nvPr>
        </p:nvSpPr>
        <p:spPr/>
        <p:txBody>
          <a:bodyPr/>
          <a:lstStyle/>
          <a:p>
            <a:fld id="{3F653C79-B4E8-1A42-A112-714A5FCD0230}" type="slidenum">
              <a:rPr lang="en-US" smtClean="0"/>
              <a:t>32</a:t>
            </a:fld>
            <a:endParaRPr lang="en-US"/>
          </a:p>
        </p:txBody>
      </p:sp>
    </p:spTree>
    <p:extLst>
      <p:ext uri="{BB962C8B-B14F-4D97-AF65-F5344CB8AC3E}">
        <p14:creationId xmlns:p14="http://schemas.microsoft.com/office/powerpoint/2010/main" val="266733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Dobermans can have a genetic defect that causes narcolepsy, a disorder that prevents them from controlling their sleep-wake cycles and causes them to lose muscle control and even fall asleep spontaneously.  This disorder impacts humans as well, so we can study the condition in dogs. Click the link to see a video of narcoleptic dogs.</a:t>
            </a:r>
          </a:p>
        </p:txBody>
      </p:sp>
      <p:sp>
        <p:nvSpPr>
          <p:cNvPr id="4" name="Slide Number Placeholder 3"/>
          <p:cNvSpPr>
            <a:spLocks noGrp="1"/>
          </p:cNvSpPr>
          <p:nvPr>
            <p:ph type="sldNum" sz="quarter" idx="5"/>
          </p:nvPr>
        </p:nvSpPr>
        <p:spPr/>
        <p:txBody>
          <a:bodyPr/>
          <a:lstStyle/>
          <a:p>
            <a:fld id="{3F653C79-B4E8-1A42-A112-714A5FCD0230}" type="slidenum">
              <a:rPr lang="en-US" smtClean="0"/>
              <a:t>4</a:t>
            </a:fld>
            <a:endParaRPr lang="en-US"/>
          </a:p>
        </p:txBody>
      </p:sp>
    </p:spTree>
    <p:extLst>
      <p:ext uri="{BB962C8B-B14F-4D97-AF65-F5344CB8AC3E}">
        <p14:creationId xmlns:p14="http://schemas.microsoft.com/office/powerpoint/2010/main" val="2485152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33</a:t>
            </a:fld>
            <a:endParaRPr lang="en-US"/>
          </a:p>
        </p:txBody>
      </p:sp>
    </p:spTree>
    <p:extLst>
      <p:ext uri="{BB962C8B-B14F-4D97-AF65-F5344CB8AC3E}">
        <p14:creationId xmlns:p14="http://schemas.microsoft.com/office/powerpoint/2010/main" val="2880971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is Brendan </a:t>
            </a:r>
            <a:r>
              <a:rPr lang="en-US" dirty="0" err="1"/>
              <a:t>Marracco</a:t>
            </a:r>
            <a:r>
              <a:rPr lang="en-US" dirty="0"/>
              <a:t>. He lost all 4 limbs when a bomb exploded in Iraq. Johns Hopkins University performed the first bilateral forearm transplant in the US on Brendan, completely changing his life! Click the link to see a video. </a:t>
            </a:r>
          </a:p>
        </p:txBody>
      </p:sp>
      <p:sp>
        <p:nvSpPr>
          <p:cNvPr id="4" name="Slide Number Placeholder 3"/>
          <p:cNvSpPr>
            <a:spLocks noGrp="1"/>
          </p:cNvSpPr>
          <p:nvPr>
            <p:ph type="sldNum" sz="quarter" idx="5"/>
          </p:nvPr>
        </p:nvSpPr>
        <p:spPr/>
        <p:txBody>
          <a:bodyPr/>
          <a:lstStyle/>
          <a:p>
            <a:fld id="{3F653C79-B4E8-1A42-A112-714A5FCD0230}" type="slidenum">
              <a:rPr lang="en-US" smtClean="0"/>
              <a:t>34</a:t>
            </a:fld>
            <a:endParaRPr lang="en-US"/>
          </a:p>
        </p:txBody>
      </p:sp>
    </p:spTree>
    <p:extLst>
      <p:ext uri="{BB962C8B-B14F-4D97-AF65-F5344CB8AC3E}">
        <p14:creationId xmlns:p14="http://schemas.microsoft.com/office/powerpoint/2010/main" val="1928214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35</a:t>
            </a:fld>
            <a:endParaRPr lang="en-US"/>
          </a:p>
        </p:txBody>
      </p:sp>
    </p:spTree>
    <p:extLst>
      <p:ext uri="{BB962C8B-B14F-4D97-AF65-F5344CB8AC3E}">
        <p14:creationId xmlns:p14="http://schemas.microsoft.com/office/powerpoint/2010/main" val="3544413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Dogs, mice, rabbits and monkeys have all been used to develop this drug as a treatment for diabetes.</a:t>
            </a:r>
          </a:p>
        </p:txBody>
      </p:sp>
      <p:sp>
        <p:nvSpPr>
          <p:cNvPr id="4" name="Slide Number Placeholder 3"/>
          <p:cNvSpPr>
            <a:spLocks noGrp="1"/>
          </p:cNvSpPr>
          <p:nvPr>
            <p:ph type="sldNum" sz="quarter" idx="5"/>
          </p:nvPr>
        </p:nvSpPr>
        <p:spPr/>
        <p:txBody>
          <a:bodyPr/>
          <a:lstStyle/>
          <a:p>
            <a:fld id="{3F653C79-B4E8-1A42-A112-714A5FCD0230}" type="slidenum">
              <a:rPr lang="en-US" smtClean="0"/>
              <a:t>36</a:t>
            </a:fld>
            <a:endParaRPr lang="en-US"/>
          </a:p>
        </p:txBody>
      </p:sp>
    </p:spTree>
    <p:extLst>
      <p:ext uri="{BB962C8B-B14F-4D97-AF65-F5344CB8AC3E}">
        <p14:creationId xmlns:p14="http://schemas.microsoft.com/office/powerpoint/2010/main" val="3792743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37</a:t>
            </a:fld>
            <a:endParaRPr lang="en-US"/>
          </a:p>
        </p:txBody>
      </p:sp>
    </p:spTree>
    <p:extLst>
      <p:ext uri="{BB962C8B-B14F-4D97-AF65-F5344CB8AC3E}">
        <p14:creationId xmlns:p14="http://schemas.microsoft.com/office/powerpoint/2010/main" val="1783679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Mice can be implanted with human breast cancer, and we can then study the tumors and try to find a cure </a:t>
            </a:r>
          </a:p>
        </p:txBody>
      </p:sp>
      <p:sp>
        <p:nvSpPr>
          <p:cNvPr id="4" name="Slide Number Placeholder 3"/>
          <p:cNvSpPr>
            <a:spLocks noGrp="1"/>
          </p:cNvSpPr>
          <p:nvPr>
            <p:ph type="sldNum" sz="quarter" idx="5"/>
          </p:nvPr>
        </p:nvSpPr>
        <p:spPr/>
        <p:txBody>
          <a:bodyPr/>
          <a:lstStyle/>
          <a:p>
            <a:fld id="{3F653C79-B4E8-1A42-A112-714A5FCD0230}" type="slidenum">
              <a:rPr lang="en-US" smtClean="0"/>
              <a:t>38</a:t>
            </a:fld>
            <a:endParaRPr lang="en-US"/>
          </a:p>
        </p:txBody>
      </p:sp>
    </p:spTree>
    <p:extLst>
      <p:ext uri="{BB962C8B-B14F-4D97-AF65-F5344CB8AC3E}">
        <p14:creationId xmlns:p14="http://schemas.microsoft.com/office/powerpoint/2010/main" val="1901820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39</a:t>
            </a:fld>
            <a:endParaRPr lang="en-US"/>
          </a:p>
        </p:txBody>
      </p:sp>
    </p:spTree>
    <p:extLst>
      <p:ext uri="{BB962C8B-B14F-4D97-AF65-F5344CB8AC3E}">
        <p14:creationId xmlns:p14="http://schemas.microsoft.com/office/powerpoint/2010/main" val="887051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Pigtail macaques and rhesus macaques are used to study Simian Immunodeficiency Virus (SIV) which is a lot like HIV. We hope to understand more about the disease and how to prevent and treat HIV. </a:t>
            </a:r>
          </a:p>
        </p:txBody>
      </p:sp>
      <p:sp>
        <p:nvSpPr>
          <p:cNvPr id="4" name="Slide Number Placeholder 3"/>
          <p:cNvSpPr>
            <a:spLocks noGrp="1"/>
          </p:cNvSpPr>
          <p:nvPr>
            <p:ph type="sldNum" sz="quarter" idx="5"/>
          </p:nvPr>
        </p:nvSpPr>
        <p:spPr/>
        <p:txBody>
          <a:bodyPr/>
          <a:lstStyle/>
          <a:p>
            <a:fld id="{3F653C79-B4E8-1A42-A112-714A5FCD0230}" type="slidenum">
              <a:rPr lang="en-US" smtClean="0"/>
              <a:t>40</a:t>
            </a:fld>
            <a:endParaRPr lang="en-US"/>
          </a:p>
        </p:txBody>
      </p:sp>
    </p:spTree>
    <p:extLst>
      <p:ext uri="{BB962C8B-B14F-4D97-AF65-F5344CB8AC3E}">
        <p14:creationId xmlns:p14="http://schemas.microsoft.com/office/powerpoint/2010/main" val="1168862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41</a:t>
            </a:fld>
            <a:endParaRPr lang="en-US"/>
          </a:p>
        </p:txBody>
      </p:sp>
    </p:spTree>
    <p:extLst>
      <p:ext uri="{BB962C8B-B14F-4D97-AF65-F5344CB8AC3E}">
        <p14:creationId xmlns:p14="http://schemas.microsoft.com/office/powerpoint/2010/main" val="910972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500,000 children around the world die annually due to malaria infection, a disease transmitted by mosquitoes. It is endemic in Tanzania, Uganda, and other African countries. Scientists are working to develop a vaccine to prevent malaria infection in owl monkeys and eventually, humans.</a:t>
            </a:r>
          </a:p>
        </p:txBody>
      </p:sp>
      <p:sp>
        <p:nvSpPr>
          <p:cNvPr id="4" name="Slide Number Placeholder 3"/>
          <p:cNvSpPr>
            <a:spLocks noGrp="1"/>
          </p:cNvSpPr>
          <p:nvPr>
            <p:ph type="sldNum" sz="quarter" idx="5"/>
          </p:nvPr>
        </p:nvSpPr>
        <p:spPr/>
        <p:txBody>
          <a:bodyPr/>
          <a:lstStyle/>
          <a:p>
            <a:fld id="{3F653C79-B4E8-1A42-A112-714A5FCD0230}" type="slidenum">
              <a:rPr lang="en-US" smtClean="0"/>
              <a:t>42</a:t>
            </a:fld>
            <a:endParaRPr lang="en-US"/>
          </a:p>
        </p:txBody>
      </p:sp>
    </p:spTree>
    <p:extLst>
      <p:ext uri="{BB962C8B-B14F-4D97-AF65-F5344CB8AC3E}">
        <p14:creationId xmlns:p14="http://schemas.microsoft.com/office/powerpoint/2010/main" val="391849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Chinchillas and non-human primates are used to study the vestibular system which is responsible for maintaining posture stabilization and spatial orientation/navigation.</a:t>
            </a:r>
          </a:p>
          <a:p>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6</a:t>
            </a:fld>
            <a:endParaRPr lang="en-US"/>
          </a:p>
        </p:txBody>
      </p:sp>
    </p:spTree>
    <p:extLst>
      <p:ext uri="{BB962C8B-B14F-4D97-AF65-F5344CB8AC3E}">
        <p14:creationId xmlns:p14="http://schemas.microsoft.com/office/powerpoint/2010/main" val="1695811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43</a:t>
            </a:fld>
            <a:endParaRPr lang="en-US"/>
          </a:p>
        </p:txBody>
      </p:sp>
    </p:spTree>
    <p:extLst>
      <p:ext uri="{BB962C8B-B14F-4D97-AF65-F5344CB8AC3E}">
        <p14:creationId xmlns:p14="http://schemas.microsoft.com/office/powerpoint/2010/main" val="419352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There is a misconception that dogs are used in a lot of animal research, but in reality, most of the research is done using mice. </a:t>
            </a:r>
          </a:p>
        </p:txBody>
      </p:sp>
      <p:sp>
        <p:nvSpPr>
          <p:cNvPr id="4" name="Slide Number Placeholder 3"/>
          <p:cNvSpPr>
            <a:spLocks noGrp="1"/>
          </p:cNvSpPr>
          <p:nvPr>
            <p:ph type="sldNum" sz="quarter" idx="5"/>
          </p:nvPr>
        </p:nvSpPr>
        <p:spPr/>
        <p:txBody>
          <a:bodyPr/>
          <a:lstStyle/>
          <a:p>
            <a:fld id="{3F653C79-B4E8-1A42-A112-714A5FCD0230}" type="slidenum">
              <a:rPr lang="en-US" smtClean="0"/>
              <a:t>44</a:t>
            </a:fld>
            <a:endParaRPr lang="en-US"/>
          </a:p>
        </p:txBody>
      </p:sp>
    </p:spTree>
    <p:extLst>
      <p:ext uri="{BB962C8B-B14F-4D97-AF65-F5344CB8AC3E}">
        <p14:creationId xmlns:p14="http://schemas.microsoft.com/office/powerpoint/2010/main" val="1465500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45</a:t>
            </a:fld>
            <a:endParaRPr lang="en-US"/>
          </a:p>
        </p:txBody>
      </p:sp>
    </p:spTree>
    <p:extLst>
      <p:ext uri="{BB962C8B-B14F-4D97-AF65-F5344CB8AC3E}">
        <p14:creationId xmlns:p14="http://schemas.microsoft.com/office/powerpoint/2010/main" val="3856741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More than 36.5% of U.S. adults are considered obese.</a:t>
            </a:r>
          </a:p>
          <a:p>
            <a:pPr algn="l"/>
            <a:endParaRPr lang="en-US" dirty="0"/>
          </a:p>
          <a:p>
            <a:pPr algn="l"/>
            <a:r>
              <a:rPr lang="en-US" dirty="0"/>
              <a:t>We can feed specific diets or change genes in these mice to make them obese and study treatment and risk factors. </a:t>
            </a:r>
          </a:p>
        </p:txBody>
      </p:sp>
      <p:sp>
        <p:nvSpPr>
          <p:cNvPr id="4" name="Slide Number Placeholder 3"/>
          <p:cNvSpPr>
            <a:spLocks noGrp="1"/>
          </p:cNvSpPr>
          <p:nvPr>
            <p:ph type="sldNum" sz="quarter" idx="5"/>
          </p:nvPr>
        </p:nvSpPr>
        <p:spPr/>
        <p:txBody>
          <a:bodyPr/>
          <a:lstStyle/>
          <a:p>
            <a:fld id="{3F653C79-B4E8-1A42-A112-714A5FCD0230}" type="slidenum">
              <a:rPr lang="en-US" smtClean="0"/>
              <a:t>46</a:t>
            </a:fld>
            <a:endParaRPr lang="en-US"/>
          </a:p>
        </p:txBody>
      </p:sp>
    </p:spTree>
    <p:extLst>
      <p:ext uri="{BB962C8B-B14F-4D97-AF65-F5344CB8AC3E}">
        <p14:creationId xmlns:p14="http://schemas.microsoft.com/office/powerpoint/2010/main" val="175307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47</a:t>
            </a:fld>
            <a:endParaRPr lang="en-US"/>
          </a:p>
        </p:txBody>
      </p:sp>
    </p:spTree>
    <p:extLst>
      <p:ext uri="{BB962C8B-B14F-4D97-AF65-F5344CB8AC3E}">
        <p14:creationId xmlns:p14="http://schemas.microsoft.com/office/powerpoint/2010/main" val="3288016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Male </a:t>
            </a:r>
            <a:r>
              <a:rPr lang="en-US" dirty="0" err="1"/>
              <a:t>zebrafinches</a:t>
            </a:r>
            <a:r>
              <a:rPr lang="en-US" dirty="0"/>
              <a:t> develop a unique song by 3 months of age, and they can tell us a lot about behavior and development! </a:t>
            </a:r>
          </a:p>
        </p:txBody>
      </p:sp>
      <p:sp>
        <p:nvSpPr>
          <p:cNvPr id="4" name="Slide Number Placeholder 3"/>
          <p:cNvSpPr>
            <a:spLocks noGrp="1"/>
          </p:cNvSpPr>
          <p:nvPr>
            <p:ph type="sldNum" sz="quarter" idx="5"/>
          </p:nvPr>
        </p:nvSpPr>
        <p:spPr/>
        <p:txBody>
          <a:bodyPr/>
          <a:lstStyle/>
          <a:p>
            <a:fld id="{3F653C79-B4E8-1A42-A112-714A5FCD0230}" type="slidenum">
              <a:rPr lang="en-US" smtClean="0"/>
              <a:t>48</a:t>
            </a:fld>
            <a:endParaRPr lang="en-US"/>
          </a:p>
        </p:txBody>
      </p:sp>
    </p:spTree>
    <p:extLst>
      <p:ext uri="{BB962C8B-B14F-4D97-AF65-F5344CB8AC3E}">
        <p14:creationId xmlns:p14="http://schemas.microsoft.com/office/powerpoint/2010/main" val="2312107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49</a:t>
            </a:fld>
            <a:endParaRPr lang="en-US"/>
          </a:p>
        </p:txBody>
      </p:sp>
    </p:spTree>
    <p:extLst>
      <p:ext uri="{BB962C8B-B14F-4D97-AF65-F5344CB8AC3E}">
        <p14:creationId xmlns:p14="http://schemas.microsoft.com/office/powerpoint/2010/main" val="1083384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Horseshoe crabs can be </a:t>
            </a:r>
            <a:r>
              <a:rPr lang="en-US"/>
              <a:t>caught </a:t>
            </a:r>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50</a:t>
            </a:fld>
            <a:endParaRPr lang="en-US"/>
          </a:p>
        </p:txBody>
      </p:sp>
    </p:spTree>
    <p:extLst>
      <p:ext uri="{BB962C8B-B14F-4D97-AF65-F5344CB8AC3E}">
        <p14:creationId xmlns:p14="http://schemas.microsoft.com/office/powerpoint/2010/main" val="2249768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51</a:t>
            </a:fld>
            <a:endParaRPr lang="en-US"/>
          </a:p>
        </p:txBody>
      </p:sp>
    </p:spTree>
    <p:extLst>
      <p:ext uri="{BB962C8B-B14F-4D97-AF65-F5344CB8AC3E}">
        <p14:creationId xmlns:p14="http://schemas.microsoft.com/office/powerpoint/2010/main" val="3376473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can happen in people who have Parkinson’s disease or multiple sclerosis. We can use animal models to find ways to stimulate the spinal cord and cause the stomach to contract and move food along. </a:t>
            </a:r>
          </a:p>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52</a:t>
            </a:fld>
            <a:endParaRPr lang="en-US"/>
          </a:p>
        </p:txBody>
      </p:sp>
    </p:spTree>
    <p:extLst>
      <p:ext uri="{BB962C8B-B14F-4D97-AF65-F5344CB8AC3E}">
        <p14:creationId xmlns:p14="http://schemas.microsoft.com/office/powerpoint/2010/main" val="3632329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a:t>African clawed frogs are used for embryology studies and oocyte harvests. They produce eggs year-round, and their embryos are a fantastic model for vertebrate development. </a:t>
            </a:r>
          </a:p>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8</a:t>
            </a:fld>
            <a:endParaRPr lang="en-US"/>
          </a:p>
        </p:txBody>
      </p:sp>
    </p:spTree>
    <p:extLst>
      <p:ext uri="{BB962C8B-B14F-4D97-AF65-F5344CB8AC3E}">
        <p14:creationId xmlns:p14="http://schemas.microsoft.com/office/powerpoint/2010/main" val="171471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9</a:t>
            </a:fld>
            <a:endParaRPr lang="en-US"/>
          </a:p>
        </p:txBody>
      </p:sp>
    </p:spTree>
    <p:extLst>
      <p:ext uri="{BB962C8B-B14F-4D97-AF65-F5344CB8AC3E}">
        <p14:creationId xmlns:p14="http://schemas.microsoft.com/office/powerpoint/2010/main" val="244823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What is unique about the ferret’s anatomy? They have very long necks and as a result, very long and thin tracheas, which makes them great models of neonatal intubation. They also have large lungs for their body size and are useful for respiratory studies, including influenza. </a:t>
            </a:r>
          </a:p>
        </p:txBody>
      </p:sp>
      <p:sp>
        <p:nvSpPr>
          <p:cNvPr id="4" name="Slide Number Placeholder 3"/>
          <p:cNvSpPr>
            <a:spLocks noGrp="1"/>
          </p:cNvSpPr>
          <p:nvPr>
            <p:ph type="sldNum" sz="quarter" idx="5"/>
          </p:nvPr>
        </p:nvSpPr>
        <p:spPr/>
        <p:txBody>
          <a:bodyPr/>
          <a:lstStyle/>
          <a:p>
            <a:fld id="{3F653C79-B4E8-1A42-A112-714A5FCD0230}" type="slidenum">
              <a:rPr lang="en-US" smtClean="0"/>
              <a:t>10</a:t>
            </a:fld>
            <a:endParaRPr lang="en-US"/>
          </a:p>
        </p:txBody>
      </p:sp>
    </p:spTree>
    <p:extLst>
      <p:ext uri="{BB962C8B-B14F-4D97-AF65-F5344CB8AC3E}">
        <p14:creationId xmlns:p14="http://schemas.microsoft.com/office/powerpoint/2010/main" val="362741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11</a:t>
            </a:fld>
            <a:endParaRPr lang="en-US"/>
          </a:p>
        </p:txBody>
      </p:sp>
    </p:spTree>
    <p:extLst>
      <p:ext uri="{BB962C8B-B14F-4D97-AF65-F5344CB8AC3E}">
        <p14:creationId xmlns:p14="http://schemas.microsoft.com/office/powerpoint/2010/main" val="220768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Check out the strange hair pattern on this animal. The stump-tailed macaque is used to study both male and female pattern baldness. </a:t>
            </a:r>
            <a:endParaRPr lang="en-US" dirty="0"/>
          </a:p>
        </p:txBody>
      </p:sp>
      <p:sp>
        <p:nvSpPr>
          <p:cNvPr id="4" name="Slide Number Placeholder 3"/>
          <p:cNvSpPr>
            <a:spLocks noGrp="1"/>
          </p:cNvSpPr>
          <p:nvPr>
            <p:ph type="sldNum" sz="quarter" idx="5"/>
          </p:nvPr>
        </p:nvSpPr>
        <p:spPr/>
        <p:txBody>
          <a:bodyPr/>
          <a:lstStyle/>
          <a:p>
            <a:fld id="{3F653C79-B4E8-1A42-A112-714A5FCD0230}" type="slidenum">
              <a:rPr lang="en-US" smtClean="0"/>
              <a:t>12</a:t>
            </a:fld>
            <a:endParaRPr lang="en-US"/>
          </a:p>
        </p:txBody>
      </p:sp>
    </p:spTree>
    <p:extLst>
      <p:ext uri="{BB962C8B-B14F-4D97-AF65-F5344CB8AC3E}">
        <p14:creationId xmlns:p14="http://schemas.microsoft.com/office/powerpoint/2010/main" val="230799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95E9758-51A5-554E-9E14-37FA51DD9382}" type="datetimeFigureOut">
              <a:rPr lang="en-US" smtClean="0"/>
              <a:t>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135545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E9758-51A5-554E-9E14-37FA51DD9382}" type="datetimeFigureOut">
              <a:rPr lang="en-US" smtClean="0"/>
              <a:t>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359146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E9758-51A5-554E-9E14-37FA51DD9382}" type="datetimeFigureOut">
              <a:rPr lang="en-US" smtClean="0"/>
              <a:t>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240600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5E9758-51A5-554E-9E14-37FA51DD9382}" type="datetimeFigureOut">
              <a:rPr lang="en-US" smtClean="0"/>
              <a:t>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30602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D95E9758-51A5-554E-9E14-37FA51DD9382}" type="datetimeFigureOut">
              <a:rPr lang="en-US" smtClean="0"/>
              <a:t>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233520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95E9758-51A5-554E-9E14-37FA51DD9382}" type="datetimeFigureOut">
              <a:rPr lang="en-US" smtClean="0"/>
              <a:t>1/6/19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185891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D95E9758-51A5-554E-9E14-37FA51DD9382}" type="datetimeFigureOut">
              <a:rPr lang="en-US" smtClean="0"/>
              <a:t>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F41A3D-7C5A-0045-9637-E62298CBD9A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569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5E9758-51A5-554E-9E14-37FA51DD9382}" type="datetimeFigureOut">
              <a:rPr lang="en-US" smtClean="0"/>
              <a:t>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231892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E9758-51A5-554E-9E14-37FA51DD9382}" type="datetimeFigureOut">
              <a:rPr lang="en-US" smtClean="0"/>
              <a:t>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340098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95E9758-51A5-554E-9E14-37FA51DD9382}" type="datetimeFigureOut">
              <a:rPr lang="en-US" smtClean="0"/>
              <a:t>1/6/19</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408812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95E9758-51A5-554E-9E14-37FA51DD9382}" type="datetimeFigureOut">
              <a:rPr lang="en-US" smtClean="0"/>
              <a:t>1/6/19</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C0F41A3D-7C5A-0045-9637-E62298CBD9AC}" type="slidenum">
              <a:rPr lang="en-US" smtClean="0"/>
              <a:t>‹#›</a:t>
            </a:fld>
            <a:endParaRPr lang="en-US"/>
          </a:p>
        </p:txBody>
      </p:sp>
    </p:spTree>
    <p:extLst>
      <p:ext uri="{BB962C8B-B14F-4D97-AF65-F5344CB8AC3E}">
        <p14:creationId xmlns:p14="http://schemas.microsoft.com/office/powerpoint/2010/main" val="400936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D95E9758-51A5-554E-9E14-37FA51DD9382}" type="datetimeFigureOut">
              <a:rPr lang="en-US" smtClean="0"/>
              <a:t>1/6/19</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C0F41A3D-7C5A-0045-9637-E62298CBD9AC}" type="slidenum">
              <a:rPr lang="en-US" smtClean="0"/>
              <a:t>‹#›</a:t>
            </a:fld>
            <a:endParaRPr lang="en-US"/>
          </a:p>
        </p:txBody>
      </p:sp>
    </p:spTree>
    <p:extLst>
      <p:ext uri="{BB962C8B-B14F-4D97-AF65-F5344CB8AC3E}">
        <p14:creationId xmlns:p14="http://schemas.microsoft.com/office/powerpoint/2010/main" val="2838949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18" Type="http://schemas.openxmlformats.org/officeDocument/2006/relationships/slide" Target="slide9.xml"/><Relationship Id="rId26" Type="http://schemas.openxmlformats.org/officeDocument/2006/relationships/slide" Target="slide41.xml"/><Relationship Id="rId3" Type="http://schemas.openxmlformats.org/officeDocument/2006/relationships/slide" Target="slide3.xml"/><Relationship Id="rId21" Type="http://schemas.openxmlformats.org/officeDocument/2006/relationships/slide" Target="slide39.xml"/><Relationship Id="rId7" Type="http://schemas.openxmlformats.org/officeDocument/2006/relationships/slide" Target="slide43.xml"/><Relationship Id="rId12" Type="http://schemas.openxmlformats.org/officeDocument/2006/relationships/slide" Target="slide45.xml"/><Relationship Id="rId17" Type="http://schemas.openxmlformats.org/officeDocument/2006/relationships/slide" Target="slide47.xml"/><Relationship Id="rId25" Type="http://schemas.openxmlformats.org/officeDocument/2006/relationships/slide" Target="slide31.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3.xml"/><Relationship Id="rId11" Type="http://schemas.openxmlformats.org/officeDocument/2006/relationships/slide" Target="slide35.xml"/><Relationship Id="rId24" Type="http://schemas.openxmlformats.org/officeDocument/2006/relationships/slide" Target="slide21.xml"/><Relationship Id="rId5" Type="http://schemas.openxmlformats.org/officeDocument/2006/relationships/slide" Target="slide23.xml"/><Relationship Id="rId15" Type="http://schemas.openxmlformats.org/officeDocument/2006/relationships/slide" Target="slide27.xml"/><Relationship Id="rId23" Type="http://schemas.openxmlformats.org/officeDocument/2006/relationships/slide" Target="slide11.xml"/><Relationship Id="rId10" Type="http://schemas.openxmlformats.org/officeDocument/2006/relationships/slide" Target="slide25.xml"/><Relationship Id="rId19" Type="http://schemas.openxmlformats.org/officeDocument/2006/relationships/slide" Target="slide19.xml"/><Relationship Id="rId4" Type="http://schemas.openxmlformats.org/officeDocument/2006/relationships/slide" Target="slide13.xml"/><Relationship Id="rId9" Type="http://schemas.openxmlformats.org/officeDocument/2006/relationships/slide" Target="slide15.xml"/><Relationship Id="rId14" Type="http://schemas.openxmlformats.org/officeDocument/2006/relationships/slide" Target="slide17.xml"/><Relationship Id="rId22" Type="http://schemas.openxmlformats.org/officeDocument/2006/relationships/slide" Target="slide49.xml"/><Relationship Id="rId27" Type="http://schemas.openxmlformats.org/officeDocument/2006/relationships/slide" Target="slide51.xml"/></Relationships>
</file>

<file path=ppt/slides/_rels/slide2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jp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washingtonpost.com/local/with-transplanted-arms-and-army-grit-a-quadruple-amputee-soldiers-on/2014/06/30/5130c242-f6e8-11e3-a3a5-42be35962a52_story.html?utm_term=.61533fc4b559" TargetMode="External"/><Relationship Id="rId5" Type="http://schemas.openxmlformats.org/officeDocument/2006/relationships/slide" Target="slide2.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jp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W852c78wR7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0B45-A604-0040-8921-E1542E9CD8E6}"/>
              </a:ext>
            </a:extLst>
          </p:cNvPr>
          <p:cNvSpPr>
            <a:spLocks noGrp="1"/>
          </p:cNvSpPr>
          <p:nvPr>
            <p:ph type="ctrTitle"/>
          </p:nvPr>
        </p:nvSpPr>
        <p:spPr>
          <a:xfrm>
            <a:off x="325821" y="311584"/>
            <a:ext cx="8209925" cy="6234831"/>
          </a:xfrm>
        </p:spPr>
        <p:txBody>
          <a:bodyPr anchor="t">
            <a:normAutofit/>
          </a:bodyPr>
          <a:lstStyle/>
          <a:p>
            <a:br>
              <a:rPr lang="en-US" sz="4400" dirty="0"/>
            </a:br>
            <a:br>
              <a:rPr lang="en-US" sz="4400" dirty="0"/>
            </a:br>
            <a:endParaRPr lang="en-US" sz="4400" dirty="0"/>
          </a:p>
        </p:txBody>
      </p:sp>
      <p:sp>
        <p:nvSpPr>
          <p:cNvPr id="3" name="Subtitle 2">
            <a:extLst>
              <a:ext uri="{FF2B5EF4-FFF2-40B4-BE49-F238E27FC236}">
                <a16:creationId xmlns:a16="http://schemas.microsoft.com/office/drawing/2014/main" id="{1B9763A5-E9EA-3148-A6DD-7444A6DEE377}"/>
              </a:ext>
            </a:extLst>
          </p:cNvPr>
          <p:cNvSpPr>
            <a:spLocks noGrp="1"/>
          </p:cNvSpPr>
          <p:nvPr>
            <p:ph type="subTitle" idx="1"/>
          </p:nvPr>
        </p:nvSpPr>
        <p:spPr>
          <a:xfrm>
            <a:off x="1385830" y="2361333"/>
            <a:ext cx="6372339" cy="2523378"/>
          </a:xfrm>
        </p:spPr>
        <p:txBody>
          <a:bodyPr>
            <a:noAutofit/>
          </a:bodyPr>
          <a:lstStyle/>
          <a:p>
            <a:r>
              <a:rPr lang="en-US" sz="7000" dirty="0">
                <a:latin typeface="Calibri" panose="020F0502020204030204" pitchFamily="34" charset="0"/>
                <a:cs typeface="Calibri" panose="020F0502020204030204" pitchFamily="34" charset="0"/>
              </a:rPr>
              <a:t>Laboratory Animal Jeopardy</a:t>
            </a:r>
          </a:p>
        </p:txBody>
      </p:sp>
      <p:pic>
        <p:nvPicPr>
          <p:cNvPr id="4" name="Picture 3">
            <a:extLst>
              <a:ext uri="{FF2B5EF4-FFF2-40B4-BE49-F238E27FC236}">
                <a16:creationId xmlns:a16="http://schemas.microsoft.com/office/drawing/2014/main" id="{6D4C3B0A-20B8-4840-A725-DC3B28FDEAD8}"/>
              </a:ext>
            </a:extLst>
          </p:cNvPr>
          <p:cNvPicPr>
            <a:picLocks noChangeAspect="1"/>
          </p:cNvPicPr>
          <p:nvPr/>
        </p:nvPicPr>
        <p:blipFill>
          <a:blip r:embed="rId3"/>
          <a:stretch>
            <a:fillRect/>
          </a:stretch>
        </p:blipFill>
        <p:spPr>
          <a:xfrm>
            <a:off x="5023312" y="5511955"/>
            <a:ext cx="2068475" cy="851725"/>
          </a:xfrm>
          <a:prstGeom prst="rect">
            <a:avLst/>
          </a:prstGeom>
        </p:spPr>
      </p:pic>
      <p:pic>
        <p:nvPicPr>
          <p:cNvPr id="5" name="Picture 4">
            <a:extLst>
              <a:ext uri="{FF2B5EF4-FFF2-40B4-BE49-F238E27FC236}">
                <a16:creationId xmlns:a16="http://schemas.microsoft.com/office/drawing/2014/main" id="{3350D36F-4CEC-4F5C-B5C0-164A1B4B4900}"/>
              </a:ext>
            </a:extLst>
          </p:cNvPr>
          <p:cNvPicPr>
            <a:picLocks noChangeAspect="1"/>
          </p:cNvPicPr>
          <p:nvPr/>
        </p:nvPicPr>
        <p:blipFill rotWithShape="1">
          <a:blip r:embed="rId4"/>
          <a:srcRect t="25123" b="18597"/>
          <a:stretch/>
        </p:blipFill>
        <p:spPr>
          <a:xfrm>
            <a:off x="1690685" y="5560259"/>
            <a:ext cx="2270033" cy="851725"/>
          </a:xfrm>
          <a:prstGeom prst="rect">
            <a:avLst/>
          </a:prstGeom>
        </p:spPr>
      </p:pic>
      <p:pic>
        <p:nvPicPr>
          <p:cNvPr id="6" name="Picture 5">
            <a:extLst>
              <a:ext uri="{FF2B5EF4-FFF2-40B4-BE49-F238E27FC236}">
                <a16:creationId xmlns:a16="http://schemas.microsoft.com/office/drawing/2014/main" id="{46EF1E2C-6505-4F8A-A79A-1BA40A835480}"/>
              </a:ext>
            </a:extLst>
          </p:cNvPr>
          <p:cNvPicPr>
            <a:picLocks noChangeAspect="1"/>
          </p:cNvPicPr>
          <p:nvPr/>
        </p:nvPicPr>
        <p:blipFill>
          <a:blip r:embed="rId5"/>
          <a:stretch>
            <a:fillRect/>
          </a:stretch>
        </p:blipFill>
        <p:spPr>
          <a:xfrm>
            <a:off x="3833635" y="5281165"/>
            <a:ext cx="1239894" cy="1239894"/>
          </a:xfrm>
          <a:prstGeom prst="rect">
            <a:avLst/>
          </a:prstGeom>
        </p:spPr>
      </p:pic>
      <p:pic>
        <p:nvPicPr>
          <p:cNvPr id="7" name="Picture 6">
            <a:extLst>
              <a:ext uri="{FF2B5EF4-FFF2-40B4-BE49-F238E27FC236}">
                <a16:creationId xmlns:a16="http://schemas.microsoft.com/office/drawing/2014/main" id="{2EC332B8-C2AB-445E-B362-7F810338E31D}"/>
              </a:ext>
            </a:extLst>
          </p:cNvPr>
          <p:cNvPicPr>
            <a:picLocks noChangeAspect="1"/>
          </p:cNvPicPr>
          <p:nvPr/>
        </p:nvPicPr>
        <p:blipFill>
          <a:blip r:embed="rId6"/>
          <a:stretch>
            <a:fillRect/>
          </a:stretch>
        </p:blipFill>
        <p:spPr>
          <a:xfrm>
            <a:off x="395335" y="5210012"/>
            <a:ext cx="1256063" cy="1256063"/>
          </a:xfrm>
          <a:prstGeom prst="rect">
            <a:avLst/>
          </a:prstGeom>
        </p:spPr>
      </p:pic>
      <p:pic>
        <p:nvPicPr>
          <p:cNvPr id="8" name="Picture 7">
            <a:extLst>
              <a:ext uri="{FF2B5EF4-FFF2-40B4-BE49-F238E27FC236}">
                <a16:creationId xmlns:a16="http://schemas.microsoft.com/office/drawing/2014/main" id="{CE5164AE-4530-4021-82AB-2FC8F03C3C66}"/>
              </a:ext>
            </a:extLst>
          </p:cNvPr>
          <p:cNvPicPr>
            <a:picLocks noChangeAspect="1"/>
          </p:cNvPicPr>
          <p:nvPr/>
        </p:nvPicPr>
        <p:blipFill>
          <a:blip r:embed="rId7"/>
          <a:stretch>
            <a:fillRect/>
          </a:stretch>
        </p:blipFill>
        <p:spPr>
          <a:xfrm>
            <a:off x="7170361" y="5281165"/>
            <a:ext cx="1122953" cy="1113759"/>
          </a:xfrm>
          <a:prstGeom prst="rect">
            <a:avLst/>
          </a:prstGeom>
        </p:spPr>
      </p:pic>
      <p:pic>
        <p:nvPicPr>
          <p:cNvPr id="10" name="Picture 9">
            <a:extLst>
              <a:ext uri="{FF2B5EF4-FFF2-40B4-BE49-F238E27FC236}">
                <a16:creationId xmlns:a16="http://schemas.microsoft.com/office/drawing/2014/main" id="{7B060A9E-EFB3-A64E-879B-F69F127F9665}"/>
              </a:ext>
            </a:extLst>
          </p:cNvPr>
          <p:cNvPicPr>
            <a:picLocks noChangeAspect="1"/>
          </p:cNvPicPr>
          <p:nvPr/>
        </p:nvPicPr>
        <p:blipFill>
          <a:blip r:embed="rId8"/>
          <a:stretch>
            <a:fillRect/>
          </a:stretch>
        </p:blipFill>
        <p:spPr>
          <a:xfrm>
            <a:off x="5472719" y="433427"/>
            <a:ext cx="2999741" cy="1531452"/>
          </a:xfrm>
          <a:prstGeom prst="rect">
            <a:avLst/>
          </a:prstGeom>
        </p:spPr>
      </p:pic>
    </p:spTree>
    <p:extLst>
      <p:ext uri="{BB962C8B-B14F-4D97-AF65-F5344CB8AC3E}">
        <p14:creationId xmlns:p14="http://schemas.microsoft.com/office/powerpoint/2010/main" val="2908245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6600" dirty="0"/>
          </a:p>
          <a:p>
            <a:pPr marL="0" indent="0" algn="ctr">
              <a:buNone/>
            </a:pPr>
            <a:endParaRPr lang="en-US" sz="6600" dirty="0"/>
          </a:p>
          <a:p>
            <a:pPr marL="0" indent="0" algn="ctr">
              <a:buNone/>
            </a:pPr>
            <a:r>
              <a:rPr lang="en-US" sz="6600" dirty="0"/>
              <a:t>FERRET</a:t>
            </a:r>
          </a:p>
          <a:p>
            <a:pPr marL="0" indent="0" algn="ctr">
              <a:buNone/>
            </a:pPr>
            <a:endParaRPr lang="en-US" sz="6600" dirty="0"/>
          </a:p>
        </p:txBody>
      </p:sp>
      <p:sp>
        <p:nvSpPr>
          <p:cNvPr id="4" name="Action Button: Home 3">
            <a:hlinkClick r:id="rId3" action="ppaction://hlinksldjump" highlightClick="1"/>
            <a:extLst>
              <a:ext uri="{FF2B5EF4-FFF2-40B4-BE49-F238E27FC236}">
                <a16:creationId xmlns:a16="http://schemas.microsoft.com/office/drawing/2014/main" id="{1AD5837F-D71D-9B47-8E2C-6E27F2AB56B8}"/>
              </a:ext>
            </a:extLst>
          </p:cNvPr>
          <p:cNvSpPr/>
          <p:nvPr/>
        </p:nvSpPr>
        <p:spPr>
          <a:xfrm>
            <a:off x="7851920" y="5752708"/>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5773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6600" dirty="0"/>
          </a:p>
          <a:p>
            <a:pPr marL="0" indent="0" algn="ctr">
              <a:buNone/>
            </a:pPr>
            <a:endParaRPr lang="en-US" sz="6600" dirty="0"/>
          </a:p>
          <a:p>
            <a:pPr marL="0" indent="0" algn="ctr">
              <a:buNone/>
            </a:pPr>
            <a:endParaRPr lang="en-US" sz="6600" dirty="0"/>
          </a:p>
          <a:p>
            <a:pPr marL="0" indent="0" algn="ctr">
              <a:buNone/>
            </a:pPr>
            <a:endParaRPr lang="en-US" sz="6600" dirty="0"/>
          </a:p>
        </p:txBody>
      </p:sp>
      <p:pic>
        <p:nvPicPr>
          <p:cNvPr id="4" name="Picture 3">
            <a:extLst>
              <a:ext uri="{FF2B5EF4-FFF2-40B4-BE49-F238E27FC236}">
                <a16:creationId xmlns:a16="http://schemas.microsoft.com/office/drawing/2014/main" id="{A7CD7920-793F-9640-B738-4DFDFD93BAA4}"/>
              </a:ext>
            </a:extLst>
          </p:cNvPr>
          <p:cNvPicPr>
            <a:picLocks noChangeAspect="1"/>
          </p:cNvPicPr>
          <p:nvPr/>
        </p:nvPicPr>
        <p:blipFill>
          <a:blip r:embed="rId3"/>
          <a:stretch>
            <a:fillRect/>
          </a:stretch>
        </p:blipFill>
        <p:spPr>
          <a:xfrm>
            <a:off x="2691022" y="849085"/>
            <a:ext cx="3689385" cy="5283199"/>
          </a:xfrm>
          <a:prstGeom prst="rect">
            <a:avLst/>
          </a:prstGeom>
        </p:spPr>
      </p:pic>
    </p:spTree>
    <p:extLst>
      <p:ext uri="{BB962C8B-B14F-4D97-AF65-F5344CB8AC3E}">
        <p14:creationId xmlns:p14="http://schemas.microsoft.com/office/powerpoint/2010/main" val="1364434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6600" dirty="0"/>
          </a:p>
          <a:p>
            <a:pPr marL="0" indent="0" algn="ctr">
              <a:buNone/>
            </a:pPr>
            <a:endParaRPr lang="en-US" sz="4000" dirty="0"/>
          </a:p>
          <a:p>
            <a:pPr marL="0" indent="0" algn="ctr">
              <a:buNone/>
            </a:pPr>
            <a:r>
              <a:rPr lang="en-US" sz="6600" dirty="0"/>
              <a:t>STUMP-TAILED MACAQUE</a:t>
            </a:r>
          </a:p>
          <a:p>
            <a:pPr marL="0" indent="0" algn="ctr">
              <a:buNone/>
            </a:pPr>
            <a:endParaRPr lang="en-US" sz="6600" dirty="0"/>
          </a:p>
        </p:txBody>
      </p:sp>
      <p:sp>
        <p:nvSpPr>
          <p:cNvPr id="4" name="Action Button: Home 3">
            <a:hlinkClick r:id="rId3" action="ppaction://hlinksldjump" highlightClick="1"/>
            <a:extLst>
              <a:ext uri="{FF2B5EF4-FFF2-40B4-BE49-F238E27FC236}">
                <a16:creationId xmlns:a16="http://schemas.microsoft.com/office/drawing/2014/main" id="{2C23DCBD-74D9-D043-A840-E9517F223E44}"/>
              </a:ext>
            </a:extLst>
          </p:cNvPr>
          <p:cNvSpPr/>
          <p:nvPr/>
        </p:nvSpPr>
        <p:spPr>
          <a:xfrm>
            <a:off x="7958964" y="5752708"/>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91065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lgn="ctr">
              <a:buNone/>
            </a:pPr>
            <a:endParaRPr lang="en-US" sz="3600" dirty="0"/>
          </a:p>
          <a:p>
            <a:pPr marL="0" indent="0" algn="ctr">
              <a:buNone/>
            </a:pPr>
            <a:r>
              <a:rPr lang="en-US" sz="6600" dirty="0"/>
              <a:t>TRUE OR FALSE?</a:t>
            </a:r>
          </a:p>
          <a:p>
            <a:pPr marL="0" indent="0" algn="ctr">
              <a:buNone/>
            </a:pPr>
            <a:endParaRPr lang="en-US" sz="3600" dirty="0"/>
          </a:p>
          <a:p>
            <a:pPr marL="0" indent="0" algn="ctr">
              <a:buNone/>
            </a:pPr>
            <a:r>
              <a:rPr lang="en-US" sz="7100" dirty="0"/>
              <a:t>There are laws and regulations in place to make sure animals involved in research are treated humanely.</a:t>
            </a:r>
          </a:p>
          <a:p>
            <a:pPr marL="0" indent="0" algn="ctr">
              <a:buNone/>
            </a:pPr>
            <a:r>
              <a:rPr lang="en-US" sz="2600" dirty="0"/>
              <a:t>(Click for more)</a:t>
            </a:r>
          </a:p>
        </p:txBody>
      </p:sp>
    </p:spTree>
    <p:extLst>
      <p:ext uri="{BB962C8B-B14F-4D97-AF65-F5344CB8AC3E}">
        <p14:creationId xmlns:p14="http://schemas.microsoft.com/office/powerpoint/2010/main" val="2724219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3600" dirty="0"/>
          </a:p>
          <a:p>
            <a:pPr marL="0" indent="0" algn="ctr">
              <a:buNone/>
            </a:pPr>
            <a:endParaRPr lang="en-US" sz="6600" dirty="0"/>
          </a:p>
          <a:p>
            <a:pPr marL="0" indent="0" algn="ctr">
              <a:buNone/>
            </a:pPr>
            <a:r>
              <a:rPr lang="en-US" sz="6600" dirty="0"/>
              <a:t>TRUE!</a:t>
            </a:r>
          </a:p>
          <a:p>
            <a:pPr marL="0" indent="0" algn="ctr">
              <a:buNone/>
            </a:pPr>
            <a:r>
              <a:rPr lang="en-US" sz="2000" dirty="0"/>
              <a:t>(click for more)</a:t>
            </a:r>
          </a:p>
          <a:p>
            <a:pPr marL="0" indent="0" algn="ctr">
              <a:buNone/>
            </a:pPr>
            <a:endParaRPr lang="en-US" sz="6600" dirty="0"/>
          </a:p>
        </p:txBody>
      </p:sp>
      <p:pic>
        <p:nvPicPr>
          <p:cNvPr id="6" name="Picture 5">
            <a:extLst>
              <a:ext uri="{FF2B5EF4-FFF2-40B4-BE49-F238E27FC236}">
                <a16:creationId xmlns:a16="http://schemas.microsoft.com/office/drawing/2014/main" id="{FC02CF17-8658-424F-816F-B955CE4CE5B3}"/>
              </a:ext>
            </a:extLst>
          </p:cNvPr>
          <p:cNvPicPr>
            <a:picLocks noChangeAspect="1"/>
          </p:cNvPicPr>
          <p:nvPr/>
        </p:nvPicPr>
        <p:blipFill>
          <a:blip r:embed="rId3"/>
          <a:stretch>
            <a:fillRect/>
          </a:stretch>
        </p:blipFill>
        <p:spPr>
          <a:xfrm>
            <a:off x="6022903" y="1368260"/>
            <a:ext cx="2403454" cy="3816542"/>
          </a:xfrm>
          <a:prstGeom prst="rect">
            <a:avLst/>
          </a:prstGeom>
        </p:spPr>
      </p:pic>
      <p:pic>
        <p:nvPicPr>
          <p:cNvPr id="4" name="Picture 3">
            <a:extLst>
              <a:ext uri="{FF2B5EF4-FFF2-40B4-BE49-F238E27FC236}">
                <a16:creationId xmlns:a16="http://schemas.microsoft.com/office/drawing/2014/main" id="{6FDB8C1F-3050-AC49-A602-892DA45D1ABE}"/>
              </a:ext>
            </a:extLst>
          </p:cNvPr>
          <p:cNvPicPr>
            <a:picLocks noChangeAspect="1"/>
          </p:cNvPicPr>
          <p:nvPr/>
        </p:nvPicPr>
        <p:blipFill>
          <a:blip r:embed="rId4"/>
          <a:stretch>
            <a:fillRect/>
          </a:stretch>
        </p:blipFill>
        <p:spPr>
          <a:xfrm>
            <a:off x="682171" y="1368259"/>
            <a:ext cx="2507091" cy="3802745"/>
          </a:xfrm>
          <a:prstGeom prst="rect">
            <a:avLst/>
          </a:prstGeom>
        </p:spPr>
      </p:pic>
      <p:pic>
        <p:nvPicPr>
          <p:cNvPr id="5" name="Picture 4">
            <a:extLst>
              <a:ext uri="{FF2B5EF4-FFF2-40B4-BE49-F238E27FC236}">
                <a16:creationId xmlns:a16="http://schemas.microsoft.com/office/drawing/2014/main" id="{1AAB3D02-9172-E643-BAB4-F35550C8DAF8}"/>
              </a:ext>
            </a:extLst>
          </p:cNvPr>
          <p:cNvPicPr>
            <a:picLocks noChangeAspect="1"/>
          </p:cNvPicPr>
          <p:nvPr/>
        </p:nvPicPr>
        <p:blipFill>
          <a:blip r:embed="rId5"/>
          <a:stretch>
            <a:fillRect/>
          </a:stretch>
        </p:blipFill>
        <p:spPr>
          <a:xfrm>
            <a:off x="3334403" y="1368259"/>
            <a:ext cx="2493372" cy="3816542"/>
          </a:xfrm>
          <a:prstGeom prst="rect">
            <a:avLst/>
          </a:prstGeom>
        </p:spPr>
      </p:pic>
      <p:sp>
        <p:nvSpPr>
          <p:cNvPr id="7" name="Action Button: Home 6">
            <a:hlinkClick r:id="rId6" action="ppaction://hlinksldjump" highlightClick="1"/>
            <a:extLst>
              <a:ext uri="{FF2B5EF4-FFF2-40B4-BE49-F238E27FC236}">
                <a16:creationId xmlns:a16="http://schemas.microsoft.com/office/drawing/2014/main" id="{020CE4F4-7134-3740-83EB-44F961C168A4}"/>
              </a:ext>
            </a:extLst>
          </p:cNvPr>
          <p:cNvSpPr/>
          <p:nvPr/>
        </p:nvSpPr>
        <p:spPr>
          <a:xfrm>
            <a:off x="7807378" y="5687174"/>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030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4000" dirty="0"/>
          </a:p>
          <a:p>
            <a:pPr marL="0" indent="0" algn="ctr">
              <a:buNone/>
            </a:pPr>
            <a:r>
              <a:rPr lang="en-US" sz="6600" dirty="0"/>
              <a:t>TRUE OR FALSE?</a:t>
            </a:r>
            <a:endParaRPr lang="en-US" sz="4300" dirty="0"/>
          </a:p>
          <a:p>
            <a:pPr marL="0" indent="0" algn="ctr">
              <a:buNone/>
            </a:pPr>
            <a:r>
              <a:rPr lang="en-US" sz="6600" dirty="0"/>
              <a:t> Research involving animals only benefits humans.</a:t>
            </a:r>
          </a:p>
          <a:p>
            <a:pPr marL="0" indent="0" algn="ctr">
              <a:buNone/>
            </a:pPr>
            <a:endParaRPr lang="en-US" sz="6600" dirty="0"/>
          </a:p>
        </p:txBody>
      </p:sp>
    </p:spTree>
    <p:extLst>
      <p:ext uri="{BB962C8B-B14F-4D97-AF65-F5344CB8AC3E}">
        <p14:creationId xmlns:p14="http://schemas.microsoft.com/office/powerpoint/2010/main" val="2950387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6600" dirty="0"/>
          </a:p>
          <a:p>
            <a:pPr marL="0" indent="0" algn="ctr">
              <a:buNone/>
            </a:pPr>
            <a:endParaRPr lang="en-US" sz="6600" dirty="0"/>
          </a:p>
          <a:p>
            <a:pPr marL="0" indent="0" algn="ctr">
              <a:buNone/>
            </a:pPr>
            <a:r>
              <a:rPr lang="en-US" sz="6600" dirty="0"/>
              <a:t>FALSE</a:t>
            </a:r>
          </a:p>
          <a:p>
            <a:pPr marL="0" indent="0" algn="ctr">
              <a:buNone/>
            </a:pPr>
            <a:endParaRPr lang="en-US" sz="6600" dirty="0"/>
          </a:p>
        </p:txBody>
      </p:sp>
      <p:sp>
        <p:nvSpPr>
          <p:cNvPr id="4" name="Action Button: Home 3">
            <a:hlinkClick r:id="rId3" action="ppaction://hlinksldjump" highlightClick="1"/>
            <a:extLst>
              <a:ext uri="{FF2B5EF4-FFF2-40B4-BE49-F238E27FC236}">
                <a16:creationId xmlns:a16="http://schemas.microsoft.com/office/drawing/2014/main" id="{088D6C95-5C16-2F49-BA17-7DBB2F815D94}"/>
              </a:ext>
            </a:extLst>
          </p:cNvPr>
          <p:cNvSpPr/>
          <p:nvPr/>
        </p:nvSpPr>
        <p:spPr>
          <a:xfrm>
            <a:off x="7958964" y="5740008"/>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64296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000" dirty="0"/>
              <a:t>The frequency in which laboratory animals </a:t>
            </a:r>
          </a:p>
          <a:p>
            <a:pPr marL="0" indent="0" algn="ctr">
              <a:buNone/>
            </a:pPr>
            <a:r>
              <a:rPr lang="en-US" sz="6000" dirty="0"/>
              <a:t>must be observed by care staff</a:t>
            </a:r>
          </a:p>
        </p:txBody>
      </p:sp>
    </p:spTree>
    <p:extLst>
      <p:ext uri="{BB962C8B-B14F-4D97-AF65-F5344CB8AC3E}">
        <p14:creationId xmlns:p14="http://schemas.microsoft.com/office/powerpoint/2010/main" val="2360507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000" dirty="0"/>
              <a:t>EVERY SINGLE DAY</a:t>
            </a:r>
          </a:p>
        </p:txBody>
      </p:sp>
      <p:sp>
        <p:nvSpPr>
          <p:cNvPr id="4" name="Action Button: Home 3">
            <a:hlinkClick r:id="rId3" action="ppaction://hlinksldjump" highlightClick="1"/>
            <a:extLst>
              <a:ext uri="{FF2B5EF4-FFF2-40B4-BE49-F238E27FC236}">
                <a16:creationId xmlns:a16="http://schemas.microsoft.com/office/drawing/2014/main" id="{74F9FF80-E421-3A46-B8B7-F3AC071938DB}"/>
              </a:ext>
            </a:extLst>
          </p:cNvPr>
          <p:cNvSpPr/>
          <p:nvPr/>
        </p:nvSpPr>
        <p:spPr>
          <a:xfrm>
            <a:off x="7958964" y="57430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840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000" dirty="0"/>
              <a:t>The use of this device</a:t>
            </a:r>
          </a:p>
          <a:p>
            <a:pPr marL="0" indent="0" algn="ctr">
              <a:buNone/>
            </a:pPr>
            <a:endParaRPr lang="en-US" sz="6000" dirty="0"/>
          </a:p>
          <a:p>
            <a:pPr marL="0" indent="0" algn="ctr">
              <a:buNone/>
            </a:pPr>
            <a:endParaRPr lang="en-US" sz="6000" dirty="0"/>
          </a:p>
          <a:p>
            <a:pPr marL="0" indent="0" algn="ctr">
              <a:buNone/>
            </a:pPr>
            <a:endParaRPr lang="en-US" sz="6000" dirty="0"/>
          </a:p>
        </p:txBody>
      </p:sp>
      <p:pic>
        <p:nvPicPr>
          <p:cNvPr id="4" name="Picture 3">
            <a:extLst>
              <a:ext uri="{FF2B5EF4-FFF2-40B4-BE49-F238E27FC236}">
                <a16:creationId xmlns:a16="http://schemas.microsoft.com/office/drawing/2014/main" id="{B4AE8154-D8F5-C24F-868C-7E091BB186EA}"/>
              </a:ext>
            </a:extLst>
          </p:cNvPr>
          <p:cNvPicPr>
            <a:picLocks noChangeAspect="1"/>
          </p:cNvPicPr>
          <p:nvPr/>
        </p:nvPicPr>
        <p:blipFill>
          <a:blip r:embed="rId3"/>
          <a:stretch>
            <a:fillRect/>
          </a:stretch>
        </p:blipFill>
        <p:spPr>
          <a:xfrm>
            <a:off x="2785836" y="2437841"/>
            <a:ext cx="3499757" cy="3948444"/>
          </a:xfrm>
          <a:prstGeom prst="rect">
            <a:avLst/>
          </a:prstGeom>
        </p:spPr>
      </p:pic>
    </p:spTree>
    <p:extLst>
      <p:ext uri="{BB962C8B-B14F-4D97-AF65-F5344CB8AC3E}">
        <p14:creationId xmlns:p14="http://schemas.microsoft.com/office/powerpoint/2010/main" val="351590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796E2B8-E04D-334F-BE7D-4804E817DB37}"/>
              </a:ext>
            </a:extLst>
          </p:cNvPr>
          <p:cNvGraphicFramePr>
            <a:graphicFrameLocks noGrp="1"/>
          </p:cNvGraphicFramePr>
          <p:nvPr>
            <p:ph idx="1"/>
            <p:extLst>
              <p:ext uri="{D42A27DB-BD31-4B8C-83A1-F6EECF244321}">
                <p14:modId xmlns:p14="http://schemas.microsoft.com/office/powerpoint/2010/main" val="1306035842"/>
              </p:ext>
            </p:extLst>
          </p:nvPr>
        </p:nvGraphicFramePr>
        <p:xfrm>
          <a:off x="0" y="0"/>
          <a:ext cx="9144000" cy="6858000"/>
        </p:xfrm>
        <a:graphic>
          <a:graphicData uri="http://schemas.openxmlformats.org/drawingml/2006/table">
            <a:tbl>
              <a:tblPr firstRow="1" bandRow="1">
                <a:tableStyleId>{21E4AEA4-8DFA-4A89-87EB-49C32662AFE0}</a:tableStyleId>
              </a:tblPr>
              <a:tblGrid>
                <a:gridCol w="1828800">
                  <a:extLst>
                    <a:ext uri="{9D8B030D-6E8A-4147-A177-3AD203B41FA5}">
                      <a16:colId xmlns:a16="http://schemas.microsoft.com/office/drawing/2014/main" val="2825660153"/>
                    </a:ext>
                  </a:extLst>
                </a:gridCol>
                <a:gridCol w="1828800">
                  <a:extLst>
                    <a:ext uri="{9D8B030D-6E8A-4147-A177-3AD203B41FA5}">
                      <a16:colId xmlns:a16="http://schemas.microsoft.com/office/drawing/2014/main" val="3863862134"/>
                    </a:ext>
                  </a:extLst>
                </a:gridCol>
                <a:gridCol w="1828800">
                  <a:extLst>
                    <a:ext uri="{9D8B030D-6E8A-4147-A177-3AD203B41FA5}">
                      <a16:colId xmlns:a16="http://schemas.microsoft.com/office/drawing/2014/main" val="2723580685"/>
                    </a:ext>
                  </a:extLst>
                </a:gridCol>
                <a:gridCol w="1828800">
                  <a:extLst>
                    <a:ext uri="{9D8B030D-6E8A-4147-A177-3AD203B41FA5}">
                      <a16:colId xmlns:a16="http://schemas.microsoft.com/office/drawing/2014/main" val="83093029"/>
                    </a:ext>
                  </a:extLst>
                </a:gridCol>
                <a:gridCol w="1828800">
                  <a:extLst>
                    <a:ext uri="{9D8B030D-6E8A-4147-A177-3AD203B41FA5}">
                      <a16:colId xmlns:a16="http://schemas.microsoft.com/office/drawing/2014/main" val="745664278"/>
                    </a:ext>
                  </a:extLst>
                </a:gridCol>
              </a:tblGrid>
              <a:tr h="1143000">
                <a:tc>
                  <a:txBody>
                    <a:bodyPr/>
                    <a:lstStyle/>
                    <a:p>
                      <a:pPr algn="ctr"/>
                      <a:r>
                        <a:rPr lang="en-US" dirty="0"/>
                        <a:t>NAME </a:t>
                      </a:r>
                    </a:p>
                    <a:p>
                      <a:pPr algn="ctr"/>
                      <a:r>
                        <a:rPr lang="en-US" dirty="0"/>
                        <a:t>THAT </a:t>
                      </a:r>
                    </a:p>
                    <a:p>
                      <a:pPr algn="ctr"/>
                      <a:r>
                        <a:rPr lang="en-US"/>
                        <a:t>ANIMAL</a:t>
                      </a:r>
                      <a:endParaRPr lang="en-US" dirty="0"/>
                    </a:p>
                  </a:txBody>
                  <a:tcPr anchor="ctr"/>
                </a:tc>
                <a:tc>
                  <a:txBody>
                    <a:bodyPr/>
                    <a:lstStyle/>
                    <a:p>
                      <a:pPr algn="ctr"/>
                      <a:r>
                        <a:rPr lang="en-US" dirty="0"/>
                        <a:t>CARING FOR OUR ANIMALS</a:t>
                      </a:r>
                    </a:p>
                  </a:txBody>
                  <a:tcPr anchor="ctr"/>
                </a:tc>
                <a:tc>
                  <a:txBody>
                    <a:bodyPr/>
                    <a:lstStyle/>
                    <a:p>
                      <a:pPr algn="ctr"/>
                      <a:r>
                        <a:rPr lang="en-US" dirty="0"/>
                        <a:t>DISEASES</a:t>
                      </a:r>
                    </a:p>
                  </a:txBody>
                  <a:tcPr anchor="ctr"/>
                </a:tc>
                <a:tc>
                  <a:txBody>
                    <a:bodyPr/>
                    <a:lstStyle/>
                    <a:p>
                      <a:pPr algn="ctr"/>
                      <a:r>
                        <a:rPr lang="en-US" dirty="0"/>
                        <a:t>CURES</a:t>
                      </a:r>
                    </a:p>
                  </a:txBody>
                  <a:tcPr anchor="ctr"/>
                </a:tc>
                <a:tc>
                  <a:txBody>
                    <a:bodyPr/>
                    <a:lstStyle/>
                    <a:p>
                      <a:pPr algn="ctr"/>
                      <a:r>
                        <a:rPr lang="en-US" dirty="0"/>
                        <a:t>MIXED </a:t>
                      </a:r>
                      <a:br>
                        <a:rPr lang="en-US" dirty="0"/>
                      </a:br>
                      <a:r>
                        <a:rPr lang="en-US" dirty="0"/>
                        <a:t>BAG</a:t>
                      </a:r>
                    </a:p>
                  </a:txBody>
                  <a:tcPr anchor="ctr"/>
                </a:tc>
                <a:extLst>
                  <a:ext uri="{0D108BD9-81ED-4DB2-BD59-A6C34878D82A}">
                    <a16:rowId xmlns:a16="http://schemas.microsoft.com/office/drawing/2014/main" val="1990859530"/>
                  </a:ext>
                </a:extLst>
              </a:tr>
              <a:tr h="1143000">
                <a:tc>
                  <a:txBody>
                    <a:bodyPr/>
                    <a:lstStyle/>
                    <a:p>
                      <a:pPr algn="ctr"/>
                      <a:r>
                        <a:rPr lang="en-US" sz="4800" dirty="0">
                          <a:latin typeface="Calibri" panose="020F0502020204030204" pitchFamily="34" charset="0"/>
                          <a:cs typeface="Calibri" panose="020F0502020204030204" pitchFamily="34" charset="0"/>
                          <a:hlinkClick r:id="rId3" action="ppaction://hlinksldjump"/>
                        </a:rPr>
                        <a:t>200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4" action="ppaction://hlinksldjump"/>
                        </a:rPr>
                        <a:t>200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5" action="ppaction://hlinksldjump"/>
                        </a:rPr>
                        <a:t>200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6" action="ppaction://hlinksldjump"/>
                        </a:rPr>
                        <a:t>200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7" action="ppaction://hlinksldjump"/>
                        </a:rPr>
                        <a:t>200</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64358179"/>
                  </a:ext>
                </a:extLst>
              </a:tr>
              <a:tr h="1143000">
                <a:tc>
                  <a:txBody>
                    <a:bodyPr/>
                    <a:lstStyle/>
                    <a:p>
                      <a:pPr algn="ctr"/>
                      <a:r>
                        <a:rPr lang="en-US" sz="4800" dirty="0">
                          <a:latin typeface="Calibri" panose="020F0502020204030204" pitchFamily="34" charset="0"/>
                          <a:cs typeface="Calibri" panose="020F0502020204030204" pitchFamily="34" charset="0"/>
                          <a:hlinkClick r:id="rId8" action="ppaction://hlinksldjump"/>
                        </a:rPr>
                        <a:t>400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9" action="ppaction://hlinksldjump"/>
                        </a:rPr>
                        <a:t>400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0" action="ppaction://hlinksldjump"/>
                        </a:rPr>
                        <a:t>400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1" action="ppaction://hlinksldjump"/>
                        </a:rPr>
                        <a:t>400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2" action="ppaction://hlinksldjump"/>
                        </a:rPr>
                        <a:t>400</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19468500"/>
                  </a:ext>
                </a:extLst>
              </a:tr>
              <a:tr h="1143000">
                <a:tc>
                  <a:txBody>
                    <a:bodyPr/>
                    <a:lstStyle/>
                    <a:p>
                      <a:pPr algn="ctr"/>
                      <a:r>
                        <a:rPr lang="en-US" sz="4800" dirty="0">
                          <a:latin typeface="Calibri" panose="020F0502020204030204" pitchFamily="34" charset="0"/>
                          <a:cs typeface="Calibri" panose="020F0502020204030204" pitchFamily="34" charset="0"/>
                          <a:hlinkClick r:id="rId13" action="ppaction://hlinksldjump"/>
                        </a:rPr>
                        <a:t>600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4" action="ppaction://hlinksldjump"/>
                        </a:rPr>
                        <a:t>600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5" action="ppaction://hlinksldjump"/>
                        </a:rPr>
                        <a:t>600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6" action="ppaction://hlinksldjump"/>
                        </a:rPr>
                        <a:t>600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7" action="ppaction://hlinksldjump"/>
                        </a:rPr>
                        <a:t>600</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76597915"/>
                  </a:ext>
                </a:extLst>
              </a:tr>
              <a:tr h="1143000">
                <a:tc>
                  <a:txBody>
                    <a:bodyPr/>
                    <a:lstStyle/>
                    <a:p>
                      <a:pPr algn="ctr"/>
                      <a:r>
                        <a:rPr lang="en-US" sz="4800" dirty="0">
                          <a:latin typeface="Calibri" panose="020F0502020204030204" pitchFamily="34" charset="0"/>
                          <a:cs typeface="Calibri" panose="020F0502020204030204" pitchFamily="34" charset="0"/>
                          <a:hlinkClick r:id="rId18" action="ppaction://hlinksldjump"/>
                        </a:rPr>
                        <a:t>800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19" action="ppaction://hlinksldjump"/>
                        </a:rPr>
                        <a:t>800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20" action="ppaction://hlinksldjump"/>
                        </a:rPr>
                        <a:t>800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21" action="ppaction://hlinksldjump"/>
                        </a:rPr>
                        <a:t>800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22" action="ppaction://hlinksldjump"/>
                        </a:rPr>
                        <a:t>800</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93211830"/>
                  </a:ext>
                </a:extLst>
              </a:tr>
              <a:tr h="1143000">
                <a:tc>
                  <a:txBody>
                    <a:bodyPr/>
                    <a:lstStyle/>
                    <a:p>
                      <a:pPr algn="ctr"/>
                      <a:r>
                        <a:rPr lang="en-US" sz="4800" dirty="0">
                          <a:latin typeface="Calibri" panose="020F0502020204030204" pitchFamily="34" charset="0"/>
                          <a:cs typeface="Calibri" panose="020F0502020204030204" pitchFamily="34" charset="0"/>
                          <a:hlinkClick r:id="rId23" action="ppaction://hlinksldjump"/>
                        </a:rPr>
                        <a:t>1000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24" action="ppaction://hlinksldjump"/>
                        </a:rPr>
                        <a:t>1000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25" action="ppaction://hlinksldjump"/>
                        </a:rPr>
                        <a:t>1000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26" action="ppaction://hlinksldjump"/>
                        </a:rPr>
                        <a:t>1000</a:t>
                      </a:r>
                      <a:endParaRPr lang="en-US" sz="4800" dirty="0">
                        <a:latin typeface="Calibri" panose="020F0502020204030204" pitchFamily="34" charset="0"/>
                        <a:cs typeface="Calibri" panose="020F0502020204030204" pitchFamily="34" charset="0"/>
                      </a:endParaRPr>
                    </a:p>
                  </a:txBody>
                  <a:tcPr anchor="ctr"/>
                </a:tc>
                <a:tc>
                  <a:txBody>
                    <a:bodyPr/>
                    <a:lstStyle/>
                    <a:p>
                      <a:pPr algn="ctr"/>
                      <a:r>
                        <a:rPr lang="en-US" sz="4800" dirty="0">
                          <a:latin typeface="Calibri" panose="020F0502020204030204" pitchFamily="34" charset="0"/>
                          <a:cs typeface="Calibri" panose="020F0502020204030204" pitchFamily="34" charset="0"/>
                          <a:hlinkClick r:id="rId27" action="ppaction://hlinksldjump"/>
                        </a:rPr>
                        <a:t>1000</a:t>
                      </a:r>
                      <a:endParaRPr lang="en-US" sz="4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00066456"/>
                  </a:ext>
                </a:extLst>
              </a:tr>
            </a:tbl>
          </a:graphicData>
        </a:graphic>
      </p:graphicFrame>
      <p:sp>
        <p:nvSpPr>
          <p:cNvPr id="2" name="Rectangle 1">
            <a:hlinkClick r:id="" action="ppaction://noaction"/>
            <a:extLst>
              <a:ext uri="{FF2B5EF4-FFF2-40B4-BE49-F238E27FC236}">
                <a16:creationId xmlns:a16="http://schemas.microsoft.com/office/drawing/2014/main" id="{603E435F-E668-3E48-A1A6-B7F7E98A3FE8}"/>
              </a:ext>
            </a:extLst>
          </p:cNvPr>
          <p:cNvSpPr/>
          <p:nvPr/>
        </p:nvSpPr>
        <p:spPr>
          <a:xfrm>
            <a:off x="8953500" y="6718300"/>
            <a:ext cx="190500" cy="139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234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4400" dirty="0"/>
              <a:t>For fun and to encourage natural behaviors!</a:t>
            </a:r>
          </a:p>
        </p:txBody>
      </p:sp>
      <p:pic>
        <p:nvPicPr>
          <p:cNvPr id="4" name="Picture 3">
            <a:extLst>
              <a:ext uri="{FF2B5EF4-FFF2-40B4-BE49-F238E27FC236}">
                <a16:creationId xmlns:a16="http://schemas.microsoft.com/office/drawing/2014/main" id="{45F456CC-6759-124C-8983-0BE53A3CA9FB}"/>
              </a:ext>
            </a:extLst>
          </p:cNvPr>
          <p:cNvPicPr>
            <a:picLocks noChangeAspect="1"/>
          </p:cNvPicPr>
          <p:nvPr/>
        </p:nvPicPr>
        <p:blipFill>
          <a:blip r:embed="rId3"/>
          <a:stretch>
            <a:fillRect/>
          </a:stretch>
        </p:blipFill>
        <p:spPr>
          <a:xfrm>
            <a:off x="549407" y="673719"/>
            <a:ext cx="2418383" cy="2286884"/>
          </a:xfrm>
          <a:prstGeom prst="rect">
            <a:avLst/>
          </a:prstGeom>
        </p:spPr>
      </p:pic>
      <p:pic>
        <p:nvPicPr>
          <p:cNvPr id="6" name="Picture 5">
            <a:extLst>
              <a:ext uri="{FF2B5EF4-FFF2-40B4-BE49-F238E27FC236}">
                <a16:creationId xmlns:a16="http://schemas.microsoft.com/office/drawing/2014/main" id="{DA0D9DDF-395A-F849-84E1-CDED180D980D}"/>
              </a:ext>
            </a:extLst>
          </p:cNvPr>
          <p:cNvPicPr>
            <a:picLocks noChangeAspect="1"/>
          </p:cNvPicPr>
          <p:nvPr/>
        </p:nvPicPr>
        <p:blipFill>
          <a:blip r:embed="rId4"/>
          <a:stretch>
            <a:fillRect/>
          </a:stretch>
        </p:blipFill>
        <p:spPr>
          <a:xfrm>
            <a:off x="3477077" y="712017"/>
            <a:ext cx="2951683" cy="2181679"/>
          </a:xfrm>
          <a:prstGeom prst="rect">
            <a:avLst/>
          </a:prstGeom>
        </p:spPr>
      </p:pic>
      <p:pic>
        <p:nvPicPr>
          <p:cNvPr id="8" name="Picture 7">
            <a:extLst>
              <a:ext uri="{FF2B5EF4-FFF2-40B4-BE49-F238E27FC236}">
                <a16:creationId xmlns:a16="http://schemas.microsoft.com/office/drawing/2014/main" id="{BAE9552C-7E45-7243-990F-58660B938A77}"/>
              </a:ext>
            </a:extLst>
          </p:cNvPr>
          <p:cNvPicPr>
            <a:picLocks noChangeAspect="1"/>
          </p:cNvPicPr>
          <p:nvPr/>
        </p:nvPicPr>
        <p:blipFill>
          <a:blip r:embed="rId5"/>
          <a:stretch>
            <a:fillRect/>
          </a:stretch>
        </p:blipFill>
        <p:spPr>
          <a:xfrm>
            <a:off x="6857999" y="651417"/>
            <a:ext cx="1610573" cy="2277016"/>
          </a:xfrm>
          <a:prstGeom prst="rect">
            <a:avLst/>
          </a:prstGeom>
        </p:spPr>
      </p:pic>
      <p:pic>
        <p:nvPicPr>
          <p:cNvPr id="10" name="Picture 9">
            <a:extLst>
              <a:ext uri="{FF2B5EF4-FFF2-40B4-BE49-F238E27FC236}">
                <a16:creationId xmlns:a16="http://schemas.microsoft.com/office/drawing/2014/main" id="{28836C31-61EB-0D40-9641-2934D0A514E8}"/>
              </a:ext>
            </a:extLst>
          </p:cNvPr>
          <p:cNvPicPr>
            <a:picLocks noChangeAspect="1"/>
          </p:cNvPicPr>
          <p:nvPr/>
        </p:nvPicPr>
        <p:blipFill>
          <a:blip r:embed="rId6"/>
          <a:stretch>
            <a:fillRect/>
          </a:stretch>
        </p:blipFill>
        <p:spPr>
          <a:xfrm>
            <a:off x="742279" y="4147440"/>
            <a:ext cx="3484034" cy="2062190"/>
          </a:xfrm>
          <a:prstGeom prst="rect">
            <a:avLst/>
          </a:prstGeom>
        </p:spPr>
      </p:pic>
      <p:pic>
        <p:nvPicPr>
          <p:cNvPr id="12" name="Picture 11">
            <a:extLst>
              <a:ext uri="{FF2B5EF4-FFF2-40B4-BE49-F238E27FC236}">
                <a16:creationId xmlns:a16="http://schemas.microsoft.com/office/drawing/2014/main" id="{D7692A6A-9780-F04C-B86C-25A501330F78}"/>
              </a:ext>
            </a:extLst>
          </p:cNvPr>
          <p:cNvPicPr>
            <a:picLocks noChangeAspect="1"/>
          </p:cNvPicPr>
          <p:nvPr/>
        </p:nvPicPr>
        <p:blipFill>
          <a:blip r:embed="rId7"/>
          <a:stretch>
            <a:fillRect/>
          </a:stretch>
        </p:blipFill>
        <p:spPr>
          <a:xfrm>
            <a:off x="5464098" y="4258224"/>
            <a:ext cx="2837415" cy="2128061"/>
          </a:xfrm>
          <a:prstGeom prst="rect">
            <a:avLst/>
          </a:prstGeom>
        </p:spPr>
      </p:pic>
      <p:sp>
        <p:nvSpPr>
          <p:cNvPr id="9" name="Action Button: Home 8">
            <a:hlinkClick r:id="rId8" action="ppaction://hlinksldjump" highlightClick="1"/>
            <a:extLst>
              <a:ext uri="{FF2B5EF4-FFF2-40B4-BE49-F238E27FC236}">
                <a16:creationId xmlns:a16="http://schemas.microsoft.com/office/drawing/2014/main" id="{E65E0046-1DA8-A14A-B341-823588CA8DC8}"/>
              </a:ext>
            </a:extLst>
          </p:cNvPr>
          <p:cNvSpPr/>
          <p:nvPr/>
        </p:nvSpPr>
        <p:spPr>
          <a:xfrm>
            <a:off x="8051800" y="5918199"/>
            <a:ext cx="499426" cy="44268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017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10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10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10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000" dirty="0"/>
              <a:t>The use of this device</a:t>
            </a:r>
          </a:p>
          <a:p>
            <a:pPr marL="0" indent="0" algn="ctr">
              <a:buNone/>
            </a:pPr>
            <a:endParaRPr lang="en-US" sz="6000" dirty="0"/>
          </a:p>
          <a:p>
            <a:pPr marL="0" indent="0" algn="ctr">
              <a:buNone/>
            </a:pPr>
            <a:endParaRPr lang="en-US" sz="6000" dirty="0"/>
          </a:p>
          <a:p>
            <a:pPr marL="0" indent="0" algn="ctr">
              <a:buNone/>
            </a:pPr>
            <a:endParaRPr lang="en-US" sz="6000" dirty="0"/>
          </a:p>
        </p:txBody>
      </p:sp>
      <p:pic>
        <p:nvPicPr>
          <p:cNvPr id="4" name="Picture 3">
            <a:extLst>
              <a:ext uri="{FF2B5EF4-FFF2-40B4-BE49-F238E27FC236}">
                <a16:creationId xmlns:a16="http://schemas.microsoft.com/office/drawing/2014/main" id="{BF56AC65-586F-BB4D-92E4-FE4063B02B35}"/>
              </a:ext>
            </a:extLst>
          </p:cNvPr>
          <p:cNvPicPr>
            <a:picLocks noChangeAspect="1"/>
          </p:cNvPicPr>
          <p:nvPr/>
        </p:nvPicPr>
        <p:blipFill>
          <a:blip r:embed="rId3"/>
          <a:stretch>
            <a:fillRect/>
          </a:stretch>
        </p:blipFill>
        <p:spPr>
          <a:xfrm>
            <a:off x="1629683" y="2328356"/>
            <a:ext cx="5812064" cy="3870151"/>
          </a:xfrm>
          <a:prstGeom prst="rect">
            <a:avLst/>
          </a:prstGeom>
        </p:spPr>
      </p:pic>
    </p:spTree>
    <p:extLst>
      <p:ext uri="{BB962C8B-B14F-4D97-AF65-F5344CB8AC3E}">
        <p14:creationId xmlns:p14="http://schemas.microsoft.com/office/powerpoint/2010/main" val="86168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TO WATCH TV!</a:t>
            </a:r>
          </a:p>
        </p:txBody>
      </p:sp>
      <p:sp>
        <p:nvSpPr>
          <p:cNvPr id="4" name="Action Button: Home 3">
            <a:hlinkClick r:id="rId3" action="ppaction://hlinksldjump" highlightClick="1"/>
            <a:extLst>
              <a:ext uri="{FF2B5EF4-FFF2-40B4-BE49-F238E27FC236}">
                <a16:creationId xmlns:a16="http://schemas.microsoft.com/office/drawing/2014/main" id="{38B097A2-572A-324C-954D-8899D3EAC0EB}"/>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77937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Name 3 common allergens</a:t>
            </a:r>
          </a:p>
        </p:txBody>
      </p:sp>
    </p:spTree>
    <p:extLst>
      <p:ext uri="{BB962C8B-B14F-4D97-AF65-F5344CB8AC3E}">
        <p14:creationId xmlns:p14="http://schemas.microsoft.com/office/powerpoint/2010/main" val="2157043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POLLEN</a:t>
            </a:r>
          </a:p>
          <a:p>
            <a:pPr marL="0" indent="0" algn="ctr">
              <a:buNone/>
            </a:pPr>
            <a:r>
              <a:rPr lang="en-US" sz="6600" dirty="0"/>
              <a:t>DUSTMITES</a:t>
            </a:r>
          </a:p>
          <a:p>
            <a:pPr marL="0" indent="0" algn="ctr">
              <a:buNone/>
            </a:pPr>
            <a:r>
              <a:rPr lang="en-US" sz="6600" dirty="0"/>
              <a:t>PETS AND DANDER CIGARETTE SMOKE</a:t>
            </a:r>
          </a:p>
        </p:txBody>
      </p:sp>
      <p:sp>
        <p:nvSpPr>
          <p:cNvPr id="4" name="Action Button: Home 3">
            <a:hlinkClick r:id="rId3" action="ppaction://hlinksldjump" highlightClick="1"/>
            <a:extLst>
              <a:ext uri="{FF2B5EF4-FFF2-40B4-BE49-F238E27FC236}">
                <a16:creationId xmlns:a16="http://schemas.microsoft.com/office/drawing/2014/main" id="{1209E082-367A-5640-9E9F-E75A6BFFEB6F}"/>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86682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endParaRPr lang="en-US" sz="6600" dirty="0"/>
          </a:p>
          <a:p>
            <a:pPr marL="0" indent="0" algn="ctr">
              <a:buNone/>
            </a:pPr>
            <a:r>
              <a:rPr lang="en-US" sz="6600" dirty="0" err="1"/>
              <a:t>Alzheimers</a:t>
            </a:r>
            <a:r>
              <a:rPr lang="en-US" sz="6600" dirty="0"/>
              <a:t>, autism, </a:t>
            </a:r>
          </a:p>
          <a:p>
            <a:pPr marL="0" indent="0" algn="ctr">
              <a:buNone/>
            </a:pPr>
            <a:r>
              <a:rPr lang="en-US" sz="6600" dirty="0"/>
              <a:t>and addiction all affect this part of the body</a:t>
            </a:r>
          </a:p>
          <a:p>
            <a:pPr marL="0" indent="0" algn="ctr">
              <a:buNone/>
            </a:pPr>
            <a:endParaRPr lang="en-US" sz="900" dirty="0"/>
          </a:p>
          <a:p>
            <a:pPr marL="0" indent="0" algn="ctr">
              <a:buNone/>
            </a:pPr>
            <a:r>
              <a:rPr lang="en-US" sz="2800" dirty="0"/>
              <a:t>*HINT: it helps you think…</a:t>
            </a:r>
          </a:p>
        </p:txBody>
      </p:sp>
    </p:spTree>
    <p:extLst>
      <p:ext uri="{BB962C8B-B14F-4D97-AF65-F5344CB8AC3E}">
        <p14:creationId xmlns:p14="http://schemas.microsoft.com/office/powerpoint/2010/main" val="40907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BRAIN</a:t>
            </a:r>
          </a:p>
        </p:txBody>
      </p:sp>
      <p:sp>
        <p:nvSpPr>
          <p:cNvPr id="4" name="Action Button: Home 3">
            <a:hlinkClick r:id="rId3" action="ppaction://hlinksldjump" highlightClick="1"/>
            <a:extLst>
              <a:ext uri="{FF2B5EF4-FFF2-40B4-BE49-F238E27FC236}">
                <a16:creationId xmlns:a16="http://schemas.microsoft.com/office/drawing/2014/main" id="{86909D89-3AC8-B94F-BC57-E51528120AA9}"/>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28759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t">
            <a:normAutofit/>
          </a:bodyPr>
          <a:lstStyle/>
          <a:p>
            <a:pPr marL="0" indent="0" algn="ctr">
              <a:buNone/>
            </a:pPr>
            <a:endParaRPr lang="en-US" sz="4400" dirty="0"/>
          </a:p>
          <a:p>
            <a:pPr marL="0" indent="0" algn="ctr">
              <a:buNone/>
            </a:pPr>
            <a:r>
              <a:rPr lang="en-US" sz="4000" dirty="0"/>
              <a:t>Something that can happen when this organ does not function properly</a:t>
            </a:r>
          </a:p>
          <a:p>
            <a:pPr marL="0" indent="0" algn="ctr">
              <a:buNone/>
            </a:pPr>
            <a:endParaRPr lang="en-US" sz="4400" dirty="0"/>
          </a:p>
        </p:txBody>
      </p:sp>
      <p:pic>
        <p:nvPicPr>
          <p:cNvPr id="4" name="Picture 3">
            <a:extLst>
              <a:ext uri="{FF2B5EF4-FFF2-40B4-BE49-F238E27FC236}">
                <a16:creationId xmlns:a16="http://schemas.microsoft.com/office/drawing/2014/main" id="{2A19D57E-76B6-EB45-B34E-55F676125F7B}"/>
              </a:ext>
            </a:extLst>
          </p:cNvPr>
          <p:cNvPicPr>
            <a:picLocks noChangeAspect="1"/>
          </p:cNvPicPr>
          <p:nvPr/>
        </p:nvPicPr>
        <p:blipFill>
          <a:blip r:embed="rId3"/>
          <a:stretch>
            <a:fillRect/>
          </a:stretch>
        </p:blipFill>
        <p:spPr>
          <a:xfrm>
            <a:off x="2784929" y="2732314"/>
            <a:ext cx="3501571" cy="3501571"/>
          </a:xfrm>
          <a:prstGeom prst="rect">
            <a:avLst/>
          </a:prstGeom>
        </p:spPr>
      </p:pic>
    </p:spTree>
    <p:extLst>
      <p:ext uri="{BB962C8B-B14F-4D97-AF65-F5344CB8AC3E}">
        <p14:creationId xmlns:p14="http://schemas.microsoft.com/office/powerpoint/2010/main" val="230380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HEART ATTACK</a:t>
            </a:r>
          </a:p>
          <a:p>
            <a:pPr marL="0" indent="0" algn="ctr">
              <a:buNone/>
            </a:pPr>
            <a:r>
              <a:rPr lang="en-US" sz="2000" dirty="0"/>
              <a:t>(click for more)</a:t>
            </a:r>
          </a:p>
        </p:txBody>
      </p:sp>
      <p:pic>
        <p:nvPicPr>
          <p:cNvPr id="4" name="Picture 3">
            <a:extLst>
              <a:ext uri="{FF2B5EF4-FFF2-40B4-BE49-F238E27FC236}">
                <a16:creationId xmlns:a16="http://schemas.microsoft.com/office/drawing/2014/main" id="{CCA63E5E-1FDF-5D47-9181-C6447A7A20BE}"/>
              </a:ext>
            </a:extLst>
          </p:cNvPr>
          <p:cNvPicPr>
            <a:picLocks noChangeAspect="1"/>
          </p:cNvPicPr>
          <p:nvPr/>
        </p:nvPicPr>
        <p:blipFill>
          <a:blip r:embed="rId3"/>
          <a:stretch>
            <a:fillRect/>
          </a:stretch>
        </p:blipFill>
        <p:spPr>
          <a:xfrm>
            <a:off x="762000" y="889000"/>
            <a:ext cx="7620000" cy="5080000"/>
          </a:xfrm>
          <a:prstGeom prst="rect">
            <a:avLst/>
          </a:prstGeom>
        </p:spPr>
      </p:pic>
      <p:sp>
        <p:nvSpPr>
          <p:cNvPr id="5" name="Action Button: Home 4">
            <a:hlinkClick r:id="rId4" action="ppaction://hlinksldjump" highlightClick="1"/>
            <a:extLst>
              <a:ext uri="{FF2B5EF4-FFF2-40B4-BE49-F238E27FC236}">
                <a16:creationId xmlns:a16="http://schemas.microsoft.com/office/drawing/2014/main" id="{DCC9FD02-3303-7942-8816-D92EA0DD944D}"/>
              </a:ext>
            </a:extLst>
          </p:cNvPr>
          <p:cNvSpPr/>
          <p:nvPr/>
        </p:nvSpPr>
        <p:spPr>
          <a:xfrm>
            <a:off x="8077200" y="6030685"/>
            <a:ext cx="437243" cy="304800"/>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7932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t">
            <a:normAutofit/>
          </a:bodyPr>
          <a:lstStyle/>
          <a:p>
            <a:pPr marL="0" indent="0" algn="ctr">
              <a:buNone/>
            </a:pPr>
            <a:endParaRPr lang="en-US" sz="4000" dirty="0"/>
          </a:p>
          <a:p>
            <a:pPr marL="0" indent="0" algn="ctr">
              <a:buNone/>
            </a:pPr>
            <a:r>
              <a:rPr lang="en-US" sz="4000" dirty="0"/>
              <a:t>The part of the eye responsible for receiving light and converting it into a signal for the brain to interpret</a:t>
            </a:r>
          </a:p>
        </p:txBody>
      </p:sp>
      <p:pic>
        <p:nvPicPr>
          <p:cNvPr id="4" name="Picture 3">
            <a:extLst>
              <a:ext uri="{FF2B5EF4-FFF2-40B4-BE49-F238E27FC236}">
                <a16:creationId xmlns:a16="http://schemas.microsoft.com/office/drawing/2014/main" id="{3E487D41-AF7A-B045-B594-A38BD9A1DF21}"/>
              </a:ext>
            </a:extLst>
          </p:cNvPr>
          <p:cNvPicPr>
            <a:picLocks noChangeAspect="1"/>
          </p:cNvPicPr>
          <p:nvPr/>
        </p:nvPicPr>
        <p:blipFill>
          <a:blip r:embed="rId3"/>
          <a:stretch>
            <a:fillRect/>
          </a:stretch>
        </p:blipFill>
        <p:spPr>
          <a:xfrm>
            <a:off x="2247447" y="3200202"/>
            <a:ext cx="4576536" cy="3045477"/>
          </a:xfrm>
          <a:prstGeom prst="rect">
            <a:avLst/>
          </a:prstGeom>
        </p:spPr>
      </p:pic>
    </p:spTree>
    <p:extLst>
      <p:ext uri="{BB962C8B-B14F-4D97-AF65-F5344CB8AC3E}">
        <p14:creationId xmlns:p14="http://schemas.microsoft.com/office/powerpoint/2010/main" val="4113542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D36A-D4D9-DE4C-97FA-F5F3037BFA54}"/>
              </a:ext>
            </a:extLst>
          </p:cNvPr>
          <p:cNvSpPr>
            <a:spLocks noGrp="1"/>
          </p:cNvSpPr>
          <p:nvPr>
            <p:ph type="title"/>
          </p:nvPr>
        </p:nvSpPr>
        <p:spPr>
          <a:xfrm>
            <a:off x="478302" y="508000"/>
            <a:ext cx="8159261" cy="5803899"/>
          </a:xfrm>
          <a:ln w="12700"/>
        </p:spPr>
        <p:txBody>
          <a:bodyPr/>
          <a:lstStyle/>
          <a:p>
            <a:r>
              <a:rPr lang="en-US" dirty="0"/>
              <a:t> </a:t>
            </a:r>
          </a:p>
        </p:txBody>
      </p:sp>
      <p:pic>
        <p:nvPicPr>
          <p:cNvPr id="7" name="Picture 6">
            <a:extLst>
              <a:ext uri="{FF2B5EF4-FFF2-40B4-BE49-F238E27FC236}">
                <a16:creationId xmlns:a16="http://schemas.microsoft.com/office/drawing/2014/main" id="{C7A317A3-029C-0A44-922C-D81E9F33A6D3}"/>
              </a:ext>
            </a:extLst>
          </p:cNvPr>
          <p:cNvPicPr>
            <a:picLocks noChangeAspect="1"/>
          </p:cNvPicPr>
          <p:nvPr/>
        </p:nvPicPr>
        <p:blipFill>
          <a:blip r:embed="rId2"/>
          <a:stretch>
            <a:fillRect/>
          </a:stretch>
        </p:blipFill>
        <p:spPr>
          <a:xfrm>
            <a:off x="675360" y="911996"/>
            <a:ext cx="7765143" cy="5055108"/>
          </a:xfrm>
          <a:prstGeom prst="rect">
            <a:avLst/>
          </a:prstGeom>
        </p:spPr>
      </p:pic>
    </p:spTree>
    <p:extLst>
      <p:ext uri="{BB962C8B-B14F-4D97-AF65-F5344CB8AC3E}">
        <p14:creationId xmlns:p14="http://schemas.microsoft.com/office/powerpoint/2010/main" val="4172128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0EDB5-C913-824E-992F-12D9C73A0219}"/>
              </a:ext>
            </a:extLst>
          </p:cNvPr>
          <p:cNvPicPr>
            <a:picLocks noChangeAspect="1"/>
          </p:cNvPicPr>
          <p:nvPr/>
        </p:nvPicPr>
        <p:blipFill>
          <a:blip r:embed="rId3"/>
          <a:stretch>
            <a:fillRect/>
          </a:stretch>
        </p:blipFill>
        <p:spPr>
          <a:xfrm>
            <a:off x="2217021" y="733544"/>
            <a:ext cx="4637388" cy="5514282"/>
          </a:xfrm>
          <a:prstGeom prst="rect">
            <a:avLst/>
          </a:prstGeom>
        </p:spPr>
      </p:pic>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RETINA</a:t>
            </a:r>
          </a:p>
          <a:p>
            <a:pPr marL="0" indent="0" algn="ctr">
              <a:buNone/>
            </a:pPr>
            <a:r>
              <a:rPr lang="en-US" sz="2000" dirty="0"/>
              <a:t>(click for more)</a:t>
            </a:r>
          </a:p>
        </p:txBody>
      </p:sp>
      <p:sp>
        <p:nvSpPr>
          <p:cNvPr id="5" name="Action Button: Home 4">
            <a:hlinkClick r:id="rId4" action="ppaction://hlinksldjump" highlightClick="1"/>
            <a:extLst>
              <a:ext uri="{FF2B5EF4-FFF2-40B4-BE49-F238E27FC236}">
                <a16:creationId xmlns:a16="http://schemas.microsoft.com/office/drawing/2014/main" id="{E3A52E63-D36F-C641-ADD7-1CC691D6459D}"/>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B0073E9D-E2A9-B749-82E6-2998AA666F82}"/>
              </a:ext>
            </a:extLst>
          </p:cNvPr>
          <p:cNvPicPr>
            <a:picLocks noChangeAspect="1"/>
          </p:cNvPicPr>
          <p:nvPr/>
        </p:nvPicPr>
        <p:blipFill>
          <a:blip r:embed="rId3"/>
          <a:stretch>
            <a:fillRect/>
          </a:stretch>
        </p:blipFill>
        <p:spPr>
          <a:xfrm>
            <a:off x="2248771" y="738765"/>
            <a:ext cx="4637388" cy="5514282"/>
          </a:xfrm>
          <a:prstGeom prst="rect">
            <a:avLst/>
          </a:prstGeom>
        </p:spPr>
      </p:pic>
    </p:spTree>
    <p:extLst>
      <p:ext uri="{BB962C8B-B14F-4D97-AF65-F5344CB8AC3E}">
        <p14:creationId xmlns:p14="http://schemas.microsoft.com/office/powerpoint/2010/main" val="220308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Glioblastomas are tumors in this part of the body</a:t>
            </a:r>
          </a:p>
          <a:p>
            <a:pPr marL="0" indent="0" algn="ctr">
              <a:buNone/>
            </a:pPr>
            <a:endParaRPr lang="en-US" sz="900" dirty="0"/>
          </a:p>
          <a:p>
            <a:pPr marL="0" indent="0" algn="ctr">
              <a:buNone/>
            </a:pPr>
            <a:r>
              <a:rPr lang="en-US" sz="4800" dirty="0"/>
              <a:t>*Hint: it's in the head!</a:t>
            </a:r>
          </a:p>
        </p:txBody>
      </p:sp>
    </p:spTree>
    <p:extLst>
      <p:ext uri="{BB962C8B-B14F-4D97-AF65-F5344CB8AC3E}">
        <p14:creationId xmlns:p14="http://schemas.microsoft.com/office/powerpoint/2010/main" val="3401019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BRAIN</a:t>
            </a:r>
          </a:p>
          <a:p>
            <a:pPr marL="0" indent="0" algn="ctr">
              <a:buNone/>
            </a:pPr>
            <a:r>
              <a:rPr lang="en-US" sz="2000" dirty="0"/>
              <a:t>(click for more)</a:t>
            </a:r>
          </a:p>
        </p:txBody>
      </p:sp>
      <p:pic>
        <p:nvPicPr>
          <p:cNvPr id="4" name="Picture 3">
            <a:extLst>
              <a:ext uri="{FF2B5EF4-FFF2-40B4-BE49-F238E27FC236}">
                <a16:creationId xmlns:a16="http://schemas.microsoft.com/office/drawing/2014/main" id="{4AB4256F-B203-E040-B8D4-FF9EC024828F}"/>
              </a:ext>
            </a:extLst>
          </p:cNvPr>
          <p:cNvPicPr>
            <a:picLocks noChangeAspect="1"/>
          </p:cNvPicPr>
          <p:nvPr/>
        </p:nvPicPr>
        <p:blipFill>
          <a:blip r:embed="rId3"/>
          <a:stretch>
            <a:fillRect/>
          </a:stretch>
        </p:blipFill>
        <p:spPr>
          <a:xfrm>
            <a:off x="2296886" y="972458"/>
            <a:ext cx="4477658" cy="1843742"/>
          </a:xfrm>
          <a:prstGeom prst="rect">
            <a:avLst/>
          </a:prstGeom>
        </p:spPr>
      </p:pic>
      <p:pic>
        <p:nvPicPr>
          <p:cNvPr id="5" name="Picture 4">
            <a:extLst>
              <a:ext uri="{FF2B5EF4-FFF2-40B4-BE49-F238E27FC236}">
                <a16:creationId xmlns:a16="http://schemas.microsoft.com/office/drawing/2014/main" id="{6322B237-45BB-B04A-8181-CA84A8EBE45E}"/>
              </a:ext>
            </a:extLst>
          </p:cNvPr>
          <p:cNvPicPr>
            <a:picLocks noChangeAspect="1"/>
          </p:cNvPicPr>
          <p:nvPr/>
        </p:nvPicPr>
        <p:blipFill rotWithShape="1">
          <a:blip r:embed="rId4"/>
          <a:srcRect t="25123" b="18597"/>
          <a:stretch/>
        </p:blipFill>
        <p:spPr>
          <a:xfrm>
            <a:off x="609602" y="4661809"/>
            <a:ext cx="4441371" cy="1666420"/>
          </a:xfrm>
          <a:prstGeom prst="rect">
            <a:avLst/>
          </a:prstGeom>
        </p:spPr>
      </p:pic>
      <p:pic>
        <p:nvPicPr>
          <p:cNvPr id="6" name="Picture 5">
            <a:extLst>
              <a:ext uri="{FF2B5EF4-FFF2-40B4-BE49-F238E27FC236}">
                <a16:creationId xmlns:a16="http://schemas.microsoft.com/office/drawing/2014/main" id="{7332C3BA-E1EB-B24C-8801-99B4C8813DE5}"/>
              </a:ext>
            </a:extLst>
          </p:cNvPr>
          <p:cNvPicPr>
            <a:picLocks noChangeAspect="1"/>
          </p:cNvPicPr>
          <p:nvPr/>
        </p:nvPicPr>
        <p:blipFill>
          <a:blip r:embed="rId5"/>
          <a:stretch>
            <a:fillRect/>
          </a:stretch>
        </p:blipFill>
        <p:spPr>
          <a:xfrm>
            <a:off x="6146799" y="3978276"/>
            <a:ext cx="2315029" cy="2315029"/>
          </a:xfrm>
          <a:prstGeom prst="rect">
            <a:avLst/>
          </a:prstGeom>
        </p:spPr>
      </p:pic>
      <p:sp>
        <p:nvSpPr>
          <p:cNvPr id="7" name="Action Button: Home 6">
            <a:hlinkClick r:id="rId6" action="ppaction://hlinksldjump" highlightClick="1"/>
            <a:extLst>
              <a:ext uri="{FF2B5EF4-FFF2-40B4-BE49-F238E27FC236}">
                <a16:creationId xmlns:a16="http://schemas.microsoft.com/office/drawing/2014/main" id="{B3596832-6097-5F43-A039-86D4A90B7E9A}"/>
              </a:ext>
            </a:extLst>
          </p:cNvPr>
          <p:cNvSpPr/>
          <p:nvPr/>
        </p:nvSpPr>
        <p:spPr>
          <a:xfrm>
            <a:off x="8216900" y="6007099"/>
            <a:ext cx="297543" cy="32838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29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term for a person who has all 4 limbs amputated</a:t>
            </a:r>
          </a:p>
        </p:txBody>
      </p:sp>
    </p:spTree>
    <p:extLst>
      <p:ext uri="{BB962C8B-B14F-4D97-AF65-F5344CB8AC3E}">
        <p14:creationId xmlns:p14="http://schemas.microsoft.com/office/powerpoint/2010/main" val="1725511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QUADRUPLE AMPUTEE</a:t>
            </a:r>
          </a:p>
          <a:p>
            <a:pPr marL="0" indent="0" algn="ctr">
              <a:buNone/>
            </a:pPr>
            <a:r>
              <a:rPr lang="en-US" sz="2000" dirty="0"/>
              <a:t>(click for more)</a:t>
            </a:r>
          </a:p>
        </p:txBody>
      </p:sp>
      <p:pic>
        <p:nvPicPr>
          <p:cNvPr id="4" name="Picture 3" descr="a-77-user-marrocco-double-transplant-600-0.jpg">
            <a:extLst>
              <a:ext uri="{FF2B5EF4-FFF2-40B4-BE49-F238E27FC236}">
                <a16:creationId xmlns:a16="http://schemas.microsoft.com/office/drawing/2014/main" id="{384D68EE-13AE-6649-809B-502AEA84B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050" y="1785256"/>
            <a:ext cx="4547809" cy="3410857"/>
          </a:xfrm>
          <a:prstGeom prst="rect">
            <a:avLst/>
          </a:prstGeom>
        </p:spPr>
      </p:pic>
      <p:pic>
        <p:nvPicPr>
          <p:cNvPr id="5" name="Picture 4">
            <a:extLst>
              <a:ext uri="{FF2B5EF4-FFF2-40B4-BE49-F238E27FC236}">
                <a16:creationId xmlns:a16="http://schemas.microsoft.com/office/drawing/2014/main" id="{F6A6415E-97E4-D24D-835E-E9CAA2AC03B4}"/>
              </a:ext>
            </a:extLst>
          </p:cNvPr>
          <p:cNvPicPr>
            <a:picLocks noChangeAspect="1"/>
          </p:cNvPicPr>
          <p:nvPr/>
        </p:nvPicPr>
        <p:blipFill>
          <a:blip r:embed="rId4"/>
          <a:stretch>
            <a:fillRect/>
          </a:stretch>
        </p:blipFill>
        <p:spPr>
          <a:xfrm>
            <a:off x="564850" y="1236435"/>
            <a:ext cx="3378200" cy="4508500"/>
          </a:xfrm>
          <a:prstGeom prst="rect">
            <a:avLst/>
          </a:prstGeom>
        </p:spPr>
      </p:pic>
      <p:sp>
        <p:nvSpPr>
          <p:cNvPr id="6" name="Action Button: Home 5">
            <a:hlinkClick r:id="rId5" action="ppaction://hlinksldjump" highlightClick="1"/>
            <a:extLst>
              <a:ext uri="{FF2B5EF4-FFF2-40B4-BE49-F238E27FC236}">
                <a16:creationId xmlns:a16="http://schemas.microsoft.com/office/drawing/2014/main" id="{F93AA83C-2DE6-F647-A990-58C8A89B0519}"/>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77F3DAD2-99A4-0846-B325-D92A2AA4A9F2}"/>
              </a:ext>
            </a:extLst>
          </p:cNvPr>
          <p:cNvSpPr txBox="1"/>
          <p:nvPr/>
        </p:nvSpPr>
        <p:spPr>
          <a:xfrm>
            <a:off x="3441011" y="5818023"/>
            <a:ext cx="2189408" cy="369332"/>
          </a:xfrm>
          <a:prstGeom prst="rect">
            <a:avLst/>
          </a:prstGeom>
          <a:noFill/>
        </p:spPr>
        <p:txBody>
          <a:bodyPr wrap="square" rtlCol="0">
            <a:spAutoFit/>
          </a:bodyPr>
          <a:lstStyle/>
          <a:p>
            <a:pPr algn="ctr"/>
            <a:r>
              <a:rPr lang="en-US" dirty="0">
                <a:hlinkClick r:id="rId6"/>
              </a:rPr>
              <a:t>Brendan Marracco</a:t>
            </a:r>
            <a:endParaRPr lang="en-US" dirty="0"/>
          </a:p>
        </p:txBody>
      </p:sp>
    </p:spTree>
    <p:extLst>
      <p:ext uri="{BB962C8B-B14F-4D97-AF65-F5344CB8AC3E}">
        <p14:creationId xmlns:p14="http://schemas.microsoft.com/office/powerpoint/2010/main" val="118995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drug that diabetics take to control their blood sugar level</a:t>
            </a:r>
          </a:p>
        </p:txBody>
      </p:sp>
    </p:spTree>
    <p:extLst>
      <p:ext uri="{BB962C8B-B14F-4D97-AF65-F5344CB8AC3E}">
        <p14:creationId xmlns:p14="http://schemas.microsoft.com/office/powerpoint/2010/main" val="2970877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INSULIN</a:t>
            </a:r>
          </a:p>
          <a:p>
            <a:pPr marL="0" indent="0" algn="ctr">
              <a:buNone/>
            </a:pPr>
            <a:r>
              <a:rPr lang="en-US" sz="2000" dirty="0"/>
              <a:t>(click for more)</a:t>
            </a:r>
          </a:p>
        </p:txBody>
      </p:sp>
      <p:pic>
        <p:nvPicPr>
          <p:cNvPr id="4" name="Picture 3">
            <a:extLst>
              <a:ext uri="{FF2B5EF4-FFF2-40B4-BE49-F238E27FC236}">
                <a16:creationId xmlns:a16="http://schemas.microsoft.com/office/drawing/2014/main" id="{A116AE07-A35F-1747-9F54-DBA6274EDC0A}"/>
              </a:ext>
            </a:extLst>
          </p:cNvPr>
          <p:cNvPicPr>
            <a:picLocks noChangeAspect="1"/>
          </p:cNvPicPr>
          <p:nvPr/>
        </p:nvPicPr>
        <p:blipFill>
          <a:blip r:embed="rId3"/>
          <a:stretch>
            <a:fillRect/>
          </a:stretch>
        </p:blipFill>
        <p:spPr>
          <a:xfrm>
            <a:off x="6001141" y="4071256"/>
            <a:ext cx="2315029" cy="2315029"/>
          </a:xfrm>
          <a:prstGeom prst="rect">
            <a:avLst/>
          </a:prstGeom>
        </p:spPr>
      </p:pic>
      <p:pic>
        <p:nvPicPr>
          <p:cNvPr id="6" name="Picture 5">
            <a:extLst>
              <a:ext uri="{FF2B5EF4-FFF2-40B4-BE49-F238E27FC236}">
                <a16:creationId xmlns:a16="http://schemas.microsoft.com/office/drawing/2014/main" id="{4304FDF9-3821-E546-9F06-35C0EC3A49D2}"/>
              </a:ext>
            </a:extLst>
          </p:cNvPr>
          <p:cNvPicPr>
            <a:picLocks noChangeAspect="1"/>
          </p:cNvPicPr>
          <p:nvPr/>
        </p:nvPicPr>
        <p:blipFill>
          <a:blip r:embed="rId4"/>
          <a:stretch>
            <a:fillRect/>
          </a:stretch>
        </p:blipFill>
        <p:spPr>
          <a:xfrm>
            <a:off x="624115" y="3893458"/>
            <a:ext cx="2438399" cy="2438399"/>
          </a:xfrm>
          <a:prstGeom prst="rect">
            <a:avLst/>
          </a:prstGeom>
        </p:spPr>
      </p:pic>
      <p:pic>
        <p:nvPicPr>
          <p:cNvPr id="8" name="Picture 7">
            <a:extLst>
              <a:ext uri="{FF2B5EF4-FFF2-40B4-BE49-F238E27FC236}">
                <a16:creationId xmlns:a16="http://schemas.microsoft.com/office/drawing/2014/main" id="{2227F840-E891-8048-B8A0-A9E8D1F16D30}"/>
              </a:ext>
            </a:extLst>
          </p:cNvPr>
          <p:cNvPicPr>
            <a:picLocks noChangeAspect="1"/>
          </p:cNvPicPr>
          <p:nvPr/>
        </p:nvPicPr>
        <p:blipFill>
          <a:blip r:embed="rId5"/>
          <a:stretch>
            <a:fillRect/>
          </a:stretch>
        </p:blipFill>
        <p:spPr>
          <a:xfrm>
            <a:off x="3332060" y="3944257"/>
            <a:ext cx="2407309" cy="2387600"/>
          </a:xfrm>
          <a:prstGeom prst="rect">
            <a:avLst/>
          </a:prstGeom>
        </p:spPr>
      </p:pic>
      <p:sp>
        <p:nvSpPr>
          <p:cNvPr id="7" name="Action Button: Home 6">
            <a:hlinkClick r:id="rId6" action="ppaction://hlinksldjump" highlightClick="1"/>
            <a:extLst>
              <a:ext uri="{FF2B5EF4-FFF2-40B4-BE49-F238E27FC236}">
                <a16:creationId xmlns:a16="http://schemas.microsoft.com/office/drawing/2014/main" id="{D0224205-3E21-784B-ACA6-A5E12E2E379C}"/>
              </a:ext>
            </a:extLst>
          </p:cNvPr>
          <p:cNvSpPr/>
          <p:nvPr/>
        </p:nvSpPr>
        <p:spPr>
          <a:xfrm>
            <a:off x="8089900" y="5892801"/>
            <a:ext cx="424543" cy="442684"/>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803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10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1 in 8 women are diagnosed with this each year</a:t>
            </a:r>
          </a:p>
        </p:txBody>
      </p:sp>
    </p:spTree>
    <p:extLst>
      <p:ext uri="{BB962C8B-B14F-4D97-AF65-F5344CB8AC3E}">
        <p14:creationId xmlns:p14="http://schemas.microsoft.com/office/powerpoint/2010/main" val="2787290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BREAST CANCER</a:t>
            </a:r>
          </a:p>
        </p:txBody>
      </p:sp>
      <p:pic>
        <p:nvPicPr>
          <p:cNvPr id="6" name="Picture 5">
            <a:extLst>
              <a:ext uri="{FF2B5EF4-FFF2-40B4-BE49-F238E27FC236}">
                <a16:creationId xmlns:a16="http://schemas.microsoft.com/office/drawing/2014/main" id="{9CAF5F1A-67DA-6E4F-93A8-E47BA65E2BAA}"/>
              </a:ext>
            </a:extLst>
          </p:cNvPr>
          <p:cNvPicPr>
            <a:picLocks noChangeAspect="1"/>
          </p:cNvPicPr>
          <p:nvPr/>
        </p:nvPicPr>
        <p:blipFill rotWithShape="1">
          <a:blip r:embed="rId3"/>
          <a:srcRect t="25123" b="18597"/>
          <a:stretch/>
        </p:blipFill>
        <p:spPr>
          <a:xfrm>
            <a:off x="1380672" y="3975174"/>
            <a:ext cx="6310085" cy="2367569"/>
          </a:xfrm>
          <a:prstGeom prst="rect">
            <a:avLst/>
          </a:prstGeom>
        </p:spPr>
      </p:pic>
      <p:sp>
        <p:nvSpPr>
          <p:cNvPr id="4" name="Action Button: Home 3">
            <a:hlinkClick r:id="rId4" action="ppaction://hlinksldjump" highlightClick="1"/>
            <a:extLst>
              <a:ext uri="{FF2B5EF4-FFF2-40B4-BE49-F238E27FC236}">
                <a16:creationId xmlns:a16="http://schemas.microsoft.com/office/drawing/2014/main" id="{E7391E54-9DC1-FB46-997C-67B60AD5F762}"/>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id="{E02295AC-1675-9A4C-B3F4-FE374731220C}"/>
              </a:ext>
            </a:extLst>
          </p:cNvPr>
          <p:cNvPicPr>
            <a:picLocks noChangeAspect="1"/>
          </p:cNvPicPr>
          <p:nvPr/>
        </p:nvPicPr>
        <p:blipFill>
          <a:blip r:embed="rId5"/>
          <a:stretch>
            <a:fillRect/>
          </a:stretch>
        </p:blipFill>
        <p:spPr>
          <a:xfrm>
            <a:off x="7403377" y="807828"/>
            <a:ext cx="984173" cy="1720582"/>
          </a:xfrm>
          <a:prstGeom prst="rect">
            <a:avLst/>
          </a:prstGeom>
        </p:spPr>
      </p:pic>
    </p:spTree>
    <p:extLst>
      <p:ext uri="{BB962C8B-B14F-4D97-AF65-F5344CB8AC3E}">
        <p14:creationId xmlns:p14="http://schemas.microsoft.com/office/powerpoint/2010/main" val="3072880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virus that causes AIDS</a:t>
            </a:r>
          </a:p>
        </p:txBody>
      </p:sp>
    </p:spTree>
    <p:extLst>
      <p:ext uri="{BB962C8B-B14F-4D97-AF65-F5344CB8AC3E}">
        <p14:creationId xmlns:p14="http://schemas.microsoft.com/office/powerpoint/2010/main" val="3555276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D36A-D4D9-DE4C-97FA-F5F3037BFA54}"/>
              </a:ext>
            </a:extLst>
          </p:cNvPr>
          <p:cNvSpPr>
            <a:spLocks noGrp="1"/>
          </p:cNvSpPr>
          <p:nvPr>
            <p:ph type="title"/>
          </p:nvPr>
        </p:nvSpPr>
        <p:spPr>
          <a:xfrm>
            <a:off x="478302" y="584200"/>
            <a:ext cx="8159261" cy="5714999"/>
          </a:xfrm>
          <a:ln w="3175"/>
        </p:spPr>
        <p:txBody>
          <a:bodyPr/>
          <a:lstStyle/>
          <a:p>
            <a:r>
              <a:rPr lang="en-US" sz="6600" dirty="0"/>
              <a:t>Doberman</a:t>
            </a:r>
            <a:r>
              <a:rPr lang="en-US" dirty="0"/>
              <a:t> </a:t>
            </a:r>
            <a:br>
              <a:rPr lang="en-US" dirty="0"/>
            </a:br>
            <a:br>
              <a:rPr lang="en-US" dirty="0"/>
            </a:br>
            <a:br>
              <a:rPr lang="en-US" dirty="0"/>
            </a:br>
            <a:br>
              <a:rPr lang="en-US" dirty="0"/>
            </a:br>
            <a:r>
              <a:rPr lang="en-US" dirty="0">
                <a:hlinkClick r:id="rId3"/>
              </a:rPr>
              <a:t>Narcoleptic Doberman Video</a:t>
            </a:r>
            <a:endParaRPr lang="en-US" dirty="0"/>
          </a:p>
        </p:txBody>
      </p:sp>
      <p:sp>
        <p:nvSpPr>
          <p:cNvPr id="3" name="Action Button: Home 2">
            <a:hlinkClick r:id="rId4" action="ppaction://hlinksldjump" highlightClick="1"/>
            <a:extLst>
              <a:ext uri="{FF2B5EF4-FFF2-40B4-BE49-F238E27FC236}">
                <a16:creationId xmlns:a16="http://schemas.microsoft.com/office/drawing/2014/main" id="{ACF3DE41-6746-BB40-922A-5B7EF1B3C054}"/>
              </a:ext>
            </a:extLst>
          </p:cNvPr>
          <p:cNvSpPr/>
          <p:nvPr/>
        </p:nvSpPr>
        <p:spPr>
          <a:xfrm>
            <a:off x="7966220" y="5511408"/>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80918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1AE5F0-8B92-4040-9924-EAA2D9694150}"/>
              </a:ext>
            </a:extLst>
          </p:cNvPr>
          <p:cNvPicPr>
            <a:picLocks noChangeAspect="1"/>
          </p:cNvPicPr>
          <p:nvPr/>
        </p:nvPicPr>
        <p:blipFill rotWithShape="1">
          <a:blip r:embed="rId3"/>
          <a:srcRect t="8677" r="53651"/>
          <a:stretch/>
        </p:blipFill>
        <p:spPr>
          <a:xfrm>
            <a:off x="2802140" y="928913"/>
            <a:ext cx="3467149" cy="5123544"/>
          </a:xfrm>
          <a:prstGeom prst="rect">
            <a:avLst/>
          </a:prstGeom>
        </p:spPr>
      </p:pic>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Human Immunodeficiency Virus (HIV)</a:t>
            </a:r>
          </a:p>
          <a:p>
            <a:pPr marL="0" indent="0" algn="ctr">
              <a:buNone/>
            </a:pPr>
            <a:r>
              <a:rPr lang="en-US" sz="2000" dirty="0"/>
              <a:t>(click for more)</a:t>
            </a:r>
          </a:p>
        </p:txBody>
      </p:sp>
      <p:sp>
        <p:nvSpPr>
          <p:cNvPr id="5" name="Action Button: Home 4">
            <a:hlinkClick r:id="rId4" action="ppaction://hlinksldjump" highlightClick="1"/>
            <a:extLst>
              <a:ext uri="{FF2B5EF4-FFF2-40B4-BE49-F238E27FC236}">
                <a16:creationId xmlns:a16="http://schemas.microsoft.com/office/drawing/2014/main" id="{E0283CA6-04F9-AB42-9D45-476571FE5D4B}"/>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1289A23B-7827-554A-B9B9-AA0778D1E88C}"/>
              </a:ext>
            </a:extLst>
          </p:cNvPr>
          <p:cNvPicPr>
            <a:picLocks noChangeAspect="1"/>
          </p:cNvPicPr>
          <p:nvPr/>
        </p:nvPicPr>
        <p:blipFill rotWithShape="1">
          <a:blip r:embed="rId3"/>
          <a:srcRect t="8677" r="53651"/>
          <a:stretch/>
        </p:blipFill>
        <p:spPr>
          <a:xfrm>
            <a:off x="2693726" y="711715"/>
            <a:ext cx="3756548" cy="5551200"/>
          </a:xfrm>
          <a:prstGeom prst="rect">
            <a:avLst/>
          </a:prstGeom>
        </p:spPr>
      </p:pic>
    </p:spTree>
    <p:extLst>
      <p:ext uri="{BB962C8B-B14F-4D97-AF65-F5344CB8AC3E}">
        <p14:creationId xmlns:p14="http://schemas.microsoft.com/office/powerpoint/2010/main" val="16188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insect that transmits malaria</a:t>
            </a:r>
          </a:p>
        </p:txBody>
      </p:sp>
    </p:spTree>
    <p:extLst>
      <p:ext uri="{BB962C8B-B14F-4D97-AF65-F5344CB8AC3E}">
        <p14:creationId xmlns:p14="http://schemas.microsoft.com/office/powerpoint/2010/main" val="2356244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06DBD7-33A5-AA43-8C1F-6907AA919E83}"/>
              </a:ext>
            </a:extLst>
          </p:cNvPr>
          <p:cNvPicPr>
            <a:picLocks noChangeAspect="1"/>
          </p:cNvPicPr>
          <p:nvPr/>
        </p:nvPicPr>
        <p:blipFill>
          <a:blip r:embed="rId3"/>
          <a:stretch>
            <a:fillRect/>
          </a:stretch>
        </p:blipFill>
        <p:spPr>
          <a:xfrm>
            <a:off x="1625600" y="903916"/>
            <a:ext cx="5820230" cy="5173537"/>
          </a:xfrm>
          <a:prstGeom prst="rect">
            <a:avLst/>
          </a:prstGeom>
        </p:spPr>
      </p:pic>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29987" y="587830"/>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MOSQUITOES</a:t>
            </a:r>
          </a:p>
          <a:p>
            <a:pPr marL="0" indent="0" algn="ctr">
              <a:buNone/>
            </a:pPr>
            <a:r>
              <a:rPr lang="en-US" sz="6600" dirty="0"/>
              <a:t>(click for more)</a:t>
            </a:r>
          </a:p>
        </p:txBody>
      </p:sp>
      <p:sp>
        <p:nvSpPr>
          <p:cNvPr id="4" name="Action Button: Home 3">
            <a:hlinkClick r:id="rId4" action="ppaction://hlinksldjump" highlightClick="1"/>
            <a:extLst>
              <a:ext uri="{FF2B5EF4-FFF2-40B4-BE49-F238E27FC236}">
                <a16:creationId xmlns:a16="http://schemas.microsoft.com/office/drawing/2014/main" id="{AE934DD1-F131-CC4A-8623-8C1713CAD985}"/>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2AB4DA5A-23DB-F54A-B356-7195BA976D6E}"/>
              </a:ext>
            </a:extLst>
          </p:cNvPr>
          <p:cNvPicPr>
            <a:picLocks noChangeAspect="1"/>
          </p:cNvPicPr>
          <p:nvPr/>
        </p:nvPicPr>
        <p:blipFill>
          <a:blip r:embed="rId5"/>
          <a:stretch>
            <a:fillRect/>
          </a:stretch>
        </p:blipFill>
        <p:spPr>
          <a:xfrm>
            <a:off x="774699" y="4493984"/>
            <a:ext cx="2240315" cy="1776186"/>
          </a:xfrm>
          <a:prstGeom prst="rect">
            <a:avLst/>
          </a:prstGeom>
        </p:spPr>
      </p:pic>
      <p:pic>
        <p:nvPicPr>
          <p:cNvPr id="6" name="Picture 5">
            <a:extLst>
              <a:ext uri="{FF2B5EF4-FFF2-40B4-BE49-F238E27FC236}">
                <a16:creationId xmlns:a16="http://schemas.microsoft.com/office/drawing/2014/main" id="{8F1207B7-4D21-044A-A948-1173CCA0AA7B}"/>
              </a:ext>
            </a:extLst>
          </p:cNvPr>
          <p:cNvPicPr>
            <a:picLocks noChangeAspect="1"/>
          </p:cNvPicPr>
          <p:nvPr/>
        </p:nvPicPr>
        <p:blipFill>
          <a:blip r:embed="rId3"/>
          <a:stretch>
            <a:fillRect/>
          </a:stretch>
        </p:blipFill>
        <p:spPr>
          <a:xfrm>
            <a:off x="1661885" y="891145"/>
            <a:ext cx="5820230" cy="5173537"/>
          </a:xfrm>
          <a:prstGeom prst="rect">
            <a:avLst/>
          </a:prstGeom>
        </p:spPr>
      </p:pic>
    </p:spTree>
    <p:extLst>
      <p:ext uri="{BB962C8B-B14F-4D97-AF65-F5344CB8AC3E}">
        <p14:creationId xmlns:p14="http://schemas.microsoft.com/office/powerpoint/2010/main" val="163776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This species makes up less than 0.5% of the animals in research</a:t>
            </a:r>
          </a:p>
        </p:txBody>
      </p:sp>
    </p:spTree>
    <p:extLst>
      <p:ext uri="{BB962C8B-B14F-4D97-AF65-F5344CB8AC3E}">
        <p14:creationId xmlns:p14="http://schemas.microsoft.com/office/powerpoint/2010/main" val="1145140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DOGS</a:t>
            </a:r>
          </a:p>
        </p:txBody>
      </p:sp>
      <p:pic>
        <p:nvPicPr>
          <p:cNvPr id="4" name="Picture 3">
            <a:extLst>
              <a:ext uri="{FF2B5EF4-FFF2-40B4-BE49-F238E27FC236}">
                <a16:creationId xmlns:a16="http://schemas.microsoft.com/office/drawing/2014/main" id="{FBCE368F-F159-5145-BE06-B291D73E8FF5}"/>
              </a:ext>
            </a:extLst>
          </p:cNvPr>
          <p:cNvPicPr>
            <a:picLocks noChangeAspect="1"/>
          </p:cNvPicPr>
          <p:nvPr/>
        </p:nvPicPr>
        <p:blipFill>
          <a:blip r:embed="rId3"/>
          <a:stretch>
            <a:fillRect/>
          </a:stretch>
        </p:blipFill>
        <p:spPr>
          <a:xfrm>
            <a:off x="721932" y="3880756"/>
            <a:ext cx="2315029" cy="2315029"/>
          </a:xfrm>
          <a:prstGeom prst="rect">
            <a:avLst/>
          </a:prstGeom>
        </p:spPr>
      </p:pic>
      <p:sp>
        <p:nvSpPr>
          <p:cNvPr id="5" name="Action Button: Home 4">
            <a:hlinkClick r:id="rId4" action="ppaction://hlinksldjump" highlightClick="1"/>
            <a:extLst>
              <a:ext uri="{FF2B5EF4-FFF2-40B4-BE49-F238E27FC236}">
                <a16:creationId xmlns:a16="http://schemas.microsoft.com/office/drawing/2014/main" id="{8FF54E0D-B71E-7446-ABF8-F5CCFDEA8CC0}"/>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34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t">
            <a:normAutofit/>
          </a:bodyPr>
          <a:lstStyle/>
          <a:p>
            <a:pPr marL="0" indent="0" algn="ctr">
              <a:buNone/>
            </a:pPr>
            <a:endParaRPr lang="en-US" sz="4400" dirty="0"/>
          </a:p>
          <a:p>
            <a:pPr marL="0" indent="0" algn="ctr">
              <a:buNone/>
            </a:pPr>
            <a:r>
              <a:rPr lang="en-US" sz="4400" dirty="0"/>
              <a:t>The condition that is studied in this animal</a:t>
            </a:r>
          </a:p>
        </p:txBody>
      </p:sp>
      <p:pic>
        <p:nvPicPr>
          <p:cNvPr id="4" name="Picture 3">
            <a:extLst>
              <a:ext uri="{FF2B5EF4-FFF2-40B4-BE49-F238E27FC236}">
                <a16:creationId xmlns:a16="http://schemas.microsoft.com/office/drawing/2014/main" id="{A5BB189F-205C-9B4C-BD45-D1F8E94B8758}"/>
              </a:ext>
            </a:extLst>
          </p:cNvPr>
          <p:cNvPicPr>
            <a:picLocks noChangeAspect="1"/>
          </p:cNvPicPr>
          <p:nvPr/>
        </p:nvPicPr>
        <p:blipFill>
          <a:blip r:embed="rId3"/>
          <a:stretch>
            <a:fillRect/>
          </a:stretch>
        </p:blipFill>
        <p:spPr>
          <a:xfrm>
            <a:off x="1141720" y="2774949"/>
            <a:ext cx="6520009" cy="3466193"/>
          </a:xfrm>
          <a:prstGeom prst="rect">
            <a:avLst/>
          </a:prstGeom>
        </p:spPr>
      </p:pic>
    </p:spTree>
    <p:extLst>
      <p:ext uri="{BB962C8B-B14F-4D97-AF65-F5344CB8AC3E}">
        <p14:creationId xmlns:p14="http://schemas.microsoft.com/office/powerpoint/2010/main" val="3499790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OBESITY</a:t>
            </a:r>
          </a:p>
        </p:txBody>
      </p:sp>
      <p:sp>
        <p:nvSpPr>
          <p:cNvPr id="4" name="Action Button: Home 3">
            <a:hlinkClick r:id="rId3" action="ppaction://hlinksldjump" highlightClick="1"/>
            <a:extLst>
              <a:ext uri="{FF2B5EF4-FFF2-40B4-BE49-F238E27FC236}">
                <a16:creationId xmlns:a16="http://schemas.microsoft.com/office/drawing/2014/main" id="{1C956C6E-D5F9-8C4D-B523-06ADE751AD1E}"/>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63728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t">
            <a:normAutofit/>
          </a:bodyPr>
          <a:lstStyle/>
          <a:p>
            <a:pPr marL="0" indent="0" algn="ctr">
              <a:buNone/>
            </a:pPr>
            <a:endParaRPr lang="en-US" sz="2800" dirty="0"/>
          </a:p>
          <a:p>
            <a:pPr marL="0" indent="0" algn="ctr">
              <a:buNone/>
            </a:pPr>
            <a:r>
              <a:rPr lang="en-US" sz="5400" dirty="0"/>
              <a:t>The type of research this animal is used for</a:t>
            </a:r>
          </a:p>
        </p:txBody>
      </p:sp>
      <p:pic>
        <p:nvPicPr>
          <p:cNvPr id="4" name="Picture 3">
            <a:extLst>
              <a:ext uri="{FF2B5EF4-FFF2-40B4-BE49-F238E27FC236}">
                <a16:creationId xmlns:a16="http://schemas.microsoft.com/office/drawing/2014/main" id="{F35020E8-8A83-B74E-AC7C-80CCC846A848}"/>
              </a:ext>
            </a:extLst>
          </p:cNvPr>
          <p:cNvPicPr>
            <a:picLocks noChangeAspect="1"/>
          </p:cNvPicPr>
          <p:nvPr/>
        </p:nvPicPr>
        <p:blipFill>
          <a:blip r:embed="rId3"/>
          <a:stretch>
            <a:fillRect/>
          </a:stretch>
        </p:blipFill>
        <p:spPr>
          <a:xfrm>
            <a:off x="2220717" y="3052689"/>
            <a:ext cx="4629995" cy="3333596"/>
          </a:xfrm>
          <a:prstGeom prst="rect">
            <a:avLst/>
          </a:prstGeom>
        </p:spPr>
      </p:pic>
    </p:spTree>
    <p:extLst>
      <p:ext uri="{BB962C8B-B14F-4D97-AF65-F5344CB8AC3E}">
        <p14:creationId xmlns:p14="http://schemas.microsoft.com/office/powerpoint/2010/main" val="259040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VOCAL DEVELOPMENT AND BEHAVIOR</a:t>
            </a:r>
          </a:p>
        </p:txBody>
      </p:sp>
      <p:sp>
        <p:nvSpPr>
          <p:cNvPr id="4" name="Action Button: Home 3">
            <a:hlinkClick r:id="rId3" action="ppaction://hlinksldjump" highlightClick="1"/>
            <a:extLst>
              <a:ext uri="{FF2B5EF4-FFF2-40B4-BE49-F238E27FC236}">
                <a16:creationId xmlns:a16="http://schemas.microsoft.com/office/drawing/2014/main" id="{2B9DDF08-DCF1-024A-B990-A0AD0F5A9140}"/>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31675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This species has blue blood and is used to detect bacterial contamination</a:t>
            </a:r>
          </a:p>
        </p:txBody>
      </p:sp>
    </p:spTree>
    <p:extLst>
      <p:ext uri="{BB962C8B-B14F-4D97-AF65-F5344CB8AC3E}">
        <p14:creationId xmlns:p14="http://schemas.microsoft.com/office/powerpoint/2010/main" val="418486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9E24E6C-1A51-584C-826D-F34AAB0CC3C1}"/>
              </a:ext>
            </a:extLst>
          </p:cNvPr>
          <p:cNvSpPr>
            <a:spLocks noGrp="1"/>
          </p:cNvSpPr>
          <p:nvPr>
            <p:ph idx="1"/>
          </p:nvPr>
        </p:nvSpPr>
        <p:spPr>
          <a:xfrm>
            <a:off x="529772" y="533400"/>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r>
              <a:rPr lang="en-US" sz="2800" dirty="0"/>
              <a:t> </a:t>
            </a:r>
          </a:p>
        </p:txBody>
      </p:sp>
      <p:pic>
        <p:nvPicPr>
          <p:cNvPr id="4" name="Picture 3">
            <a:extLst>
              <a:ext uri="{FF2B5EF4-FFF2-40B4-BE49-F238E27FC236}">
                <a16:creationId xmlns:a16="http://schemas.microsoft.com/office/drawing/2014/main" id="{C3D4BECE-977B-FB4C-8BBD-0FD5E1CCACBA}"/>
              </a:ext>
            </a:extLst>
          </p:cNvPr>
          <p:cNvPicPr>
            <a:picLocks noChangeAspect="1"/>
          </p:cNvPicPr>
          <p:nvPr/>
        </p:nvPicPr>
        <p:blipFill>
          <a:blip r:embed="rId2"/>
          <a:stretch>
            <a:fillRect/>
          </a:stretch>
        </p:blipFill>
        <p:spPr>
          <a:xfrm>
            <a:off x="2210246" y="1177063"/>
            <a:ext cx="4695371" cy="4524974"/>
          </a:xfrm>
          <a:prstGeom prst="rect">
            <a:avLst/>
          </a:prstGeom>
        </p:spPr>
      </p:pic>
    </p:spTree>
    <p:extLst>
      <p:ext uri="{BB962C8B-B14F-4D97-AF65-F5344CB8AC3E}">
        <p14:creationId xmlns:p14="http://schemas.microsoft.com/office/powerpoint/2010/main" val="3041911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t">
            <a:normAutofit/>
          </a:bodyPr>
          <a:lstStyle/>
          <a:p>
            <a:pPr marL="0" indent="0" algn="ctr">
              <a:buNone/>
            </a:pPr>
            <a:endParaRPr lang="en-US" sz="2800" dirty="0"/>
          </a:p>
          <a:p>
            <a:pPr marL="0" indent="0" algn="ctr">
              <a:buNone/>
            </a:pPr>
            <a:r>
              <a:rPr lang="en-US" sz="6600" dirty="0"/>
              <a:t>HORSESHOE CRABS</a:t>
            </a:r>
          </a:p>
        </p:txBody>
      </p:sp>
      <p:pic>
        <p:nvPicPr>
          <p:cNvPr id="4" name="Picture 3">
            <a:extLst>
              <a:ext uri="{FF2B5EF4-FFF2-40B4-BE49-F238E27FC236}">
                <a16:creationId xmlns:a16="http://schemas.microsoft.com/office/drawing/2014/main" id="{801C8098-8FE0-2A40-91BA-A5317F4E5871}"/>
              </a:ext>
            </a:extLst>
          </p:cNvPr>
          <p:cNvPicPr>
            <a:picLocks noChangeAspect="1"/>
          </p:cNvPicPr>
          <p:nvPr/>
        </p:nvPicPr>
        <p:blipFill>
          <a:blip r:embed="rId3"/>
          <a:stretch>
            <a:fillRect/>
          </a:stretch>
        </p:blipFill>
        <p:spPr>
          <a:xfrm>
            <a:off x="1940225" y="2352373"/>
            <a:ext cx="5190979" cy="3893235"/>
          </a:xfrm>
          <a:prstGeom prst="rect">
            <a:avLst/>
          </a:prstGeom>
        </p:spPr>
      </p:pic>
      <p:sp>
        <p:nvSpPr>
          <p:cNvPr id="5" name="Action Button: Home 4">
            <a:hlinkClick r:id="rId4" action="ppaction://hlinksldjump" highlightClick="1"/>
            <a:extLst>
              <a:ext uri="{FF2B5EF4-FFF2-40B4-BE49-F238E27FC236}">
                <a16:creationId xmlns:a16="http://schemas.microsoft.com/office/drawing/2014/main" id="{49E53FBF-A8F2-2B48-8F84-F833B2CDEE0E}"/>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215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The result of gastroparesis</a:t>
            </a:r>
          </a:p>
        </p:txBody>
      </p:sp>
    </p:spTree>
    <p:extLst>
      <p:ext uri="{BB962C8B-B14F-4D97-AF65-F5344CB8AC3E}">
        <p14:creationId xmlns:p14="http://schemas.microsoft.com/office/powerpoint/2010/main" val="212972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a:buNone/>
            </a:pPr>
            <a:r>
              <a:rPr lang="en-US" sz="6600" dirty="0"/>
              <a:t>Delayed emptying of the stomach</a:t>
            </a:r>
          </a:p>
        </p:txBody>
      </p:sp>
      <p:sp>
        <p:nvSpPr>
          <p:cNvPr id="4" name="Action Button: Home 3">
            <a:hlinkClick r:id="rId3" action="ppaction://hlinksldjump" highlightClick="1"/>
            <a:extLst>
              <a:ext uri="{FF2B5EF4-FFF2-40B4-BE49-F238E27FC236}">
                <a16:creationId xmlns:a16="http://schemas.microsoft.com/office/drawing/2014/main" id="{D4E7C8D5-1E8D-F24D-ACCB-8553DA937889}"/>
              </a:ext>
            </a:extLst>
          </p:cNvPr>
          <p:cNvSpPr/>
          <p:nvPr/>
        </p:nvSpPr>
        <p:spPr>
          <a:xfrm>
            <a:off x="7895464" y="57938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2981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6D32E-DAFF-464D-AA5C-DD8D19305F2F}"/>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r>
              <a:rPr lang="en-US" sz="6600" dirty="0"/>
              <a:t>CHINCHILLA</a:t>
            </a:r>
            <a:endParaRPr lang="en-US" sz="2800" dirty="0"/>
          </a:p>
        </p:txBody>
      </p:sp>
      <p:sp>
        <p:nvSpPr>
          <p:cNvPr id="4" name="Action Button: Home 3">
            <a:hlinkClick r:id="rId3" action="ppaction://hlinksldjump" highlightClick="1"/>
            <a:extLst>
              <a:ext uri="{FF2B5EF4-FFF2-40B4-BE49-F238E27FC236}">
                <a16:creationId xmlns:a16="http://schemas.microsoft.com/office/drawing/2014/main" id="{7C534774-2FF3-A342-830A-4895A06B412D}"/>
              </a:ext>
            </a:extLst>
          </p:cNvPr>
          <p:cNvSpPr/>
          <p:nvPr/>
        </p:nvSpPr>
        <p:spPr>
          <a:xfrm>
            <a:off x="7822329" y="572130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2435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D36A-D4D9-DE4C-97FA-F5F3037BFA54}"/>
              </a:ext>
            </a:extLst>
          </p:cNvPr>
          <p:cNvSpPr>
            <a:spLocks noGrp="1"/>
          </p:cNvSpPr>
          <p:nvPr>
            <p:ph type="title"/>
          </p:nvPr>
        </p:nvSpPr>
        <p:spPr>
          <a:xfrm>
            <a:off x="478302" y="482600"/>
            <a:ext cx="8159261" cy="5841999"/>
          </a:xfrm>
          <a:ln w="12700"/>
        </p:spPr>
        <p:txBody>
          <a:bodyPr/>
          <a:lstStyle/>
          <a:p>
            <a:r>
              <a:rPr lang="en-US" dirty="0"/>
              <a:t> </a:t>
            </a:r>
          </a:p>
        </p:txBody>
      </p:sp>
      <p:pic>
        <p:nvPicPr>
          <p:cNvPr id="4" name="Picture 3">
            <a:extLst>
              <a:ext uri="{FF2B5EF4-FFF2-40B4-BE49-F238E27FC236}">
                <a16:creationId xmlns:a16="http://schemas.microsoft.com/office/drawing/2014/main" id="{2F8CC809-75FB-8848-88DB-AFE84221FF20}"/>
              </a:ext>
            </a:extLst>
          </p:cNvPr>
          <p:cNvPicPr>
            <a:picLocks noChangeAspect="1"/>
          </p:cNvPicPr>
          <p:nvPr/>
        </p:nvPicPr>
        <p:blipFill>
          <a:blip r:embed="rId2"/>
          <a:stretch>
            <a:fillRect/>
          </a:stretch>
        </p:blipFill>
        <p:spPr>
          <a:xfrm>
            <a:off x="1869614" y="1077850"/>
            <a:ext cx="5376636" cy="4723400"/>
          </a:xfrm>
          <a:prstGeom prst="rect">
            <a:avLst/>
          </a:prstGeom>
        </p:spPr>
      </p:pic>
    </p:spTree>
    <p:extLst>
      <p:ext uri="{BB962C8B-B14F-4D97-AF65-F5344CB8AC3E}">
        <p14:creationId xmlns:p14="http://schemas.microsoft.com/office/powerpoint/2010/main" val="334200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6600" dirty="0"/>
          </a:p>
          <a:p>
            <a:pPr marL="0" indent="0" algn="ctr">
              <a:buNone/>
            </a:pPr>
            <a:endParaRPr lang="en-US" sz="6600" dirty="0"/>
          </a:p>
          <a:p>
            <a:pPr marL="0" indent="0" algn="ctr">
              <a:buNone/>
            </a:pPr>
            <a:r>
              <a:rPr lang="en-US" sz="6600" dirty="0"/>
              <a:t>AFRICAN CLAWED FROG</a:t>
            </a:r>
          </a:p>
          <a:p>
            <a:pPr marL="0" indent="0" algn="ctr">
              <a:buNone/>
            </a:pPr>
            <a:endParaRPr lang="en-US" sz="6600" dirty="0"/>
          </a:p>
        </p:txBody>
      </p:sp>
      <p:sp>
        <p:nvSpPr>
          <p:cNvPr id="4" name="Action Button: Home 3">
            <a:hlinkClick r:id="rId3" action="ppaction://hlinksldjump" highlightClick="1"/>
            <a:extLst>
              <a:ext uri="{FF2B5EF4-FFF2-40B4-BE49-F238E27FC236}">
                <a16:creationId xmlns:a16="http://schemas.microsoft.com/office/drawing/2014/main" id="{3F43C957-CC32-2049-84F8-E7448A8C0672}"/>
              </a:ext>
            </a:extLst>
          </p:cNvPr>
          <p:cNvSpPr/>
          <p:nvPr/>
        </p:nvSpPr>
        <p:spPr>
          <a:xfrm>
            <a:off x="7877320" y="5806579"/>
            <a:ext cx="618979" cy="541606"/>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1711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5FCBF-89E5-B34F-B48E-12DE90FA0BA1}"/>
              </a:ext>
            </a:extLst>
          </p:cNvPr>
          <p:cNvSpPr>
            <a:spLocks noGrp="1"/>
          </p:cNvSpPr>
          <p:nvPr>
            <p:ph idx="1"/>
          </p:nvPr>
        </p:nvSpPr>
        <p:spPr>
          <a:xfrm>
            <a:off x="493487" y="595085"/>
            <a:ext cx="8084456" cy="5791200"/>
          </a:xfrm>
          <a:ln>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endParaRPr lang="en-US" sz="6600" dirty="0"/>
          </a:p>
          <a:p>
            <a:pPr marL="0" indent="0" algn="ctr">
              <a:buNone/>
            </a:pPr>
            <a:endParaRPr lang="en-US" sz="6600" dirty="0"/>
          </a:p>
          <a:p>
            <a:pPr marL="0" indent="0" algn="ctr">
              <a:buNone/>
            </a:pPr>
            <a:endParaRPr lang="en-US" sz="6600" dirty="0"/>
          </a:p>
          <a:p>
            <a:pPr marL="0" indent="0" algn="ctr">
              <a:buNone/>
            </a:pPr>
            <a:endParaRPr lang="en-US" sz="6600" dirty="0"/>
          </a:p>
        </p:txBody>
      </p:sp>
      <p:pic>
        <p:nvPicPr>
          <p:cNvPr id="5" name="Picture 4" descr="A small brown animal&#10;&#10;Description automatically generated">
            <a:extLst>
              <a:ext uri="{FF2B5EF4-FFF2-40B4-BE49-F238E27FC236}">
                <a16:creationId xmlns:a16="http://schemas.microsoft.com/office/drawing/2014/main" id="{B34850BD-51A8-8542-9669-F4EE68C3A8F5}"/>
              </a:ext>
            </a:extLst>
          </p:cNvPr>
          <p:cNvPicPr>
            <a:picLocks noChangeAspect="1"/>
          </p:cNvPicPr>
          <p:nvPr/>
        </p:nvPicPr>
        <p:blipFill>
          <a:blip r:embed="rId3"/>
          <a:stretch>
            <a:fillRect/>
          </a:stretch>
        </p:blipFill>
        <p:spPr>
          <a:xfrm>
            <a:off x="1943842" y="1079169"/>
            <a:ext cx="5183746" cy="5183746"/>
          </a:xfrm>
          <a:prstGeom prst="rect">
            <a:avLst/>
          </a:prstGeom>
        </p:spPr>
      </p:pic>
    </p:spTree>
    <p:extLst>
      <p:ext uri="{BB962C8B-B14F-4D97-AF65-F5344CB8AC3E}">
        <p14:creationId xmlns:p14="http://schemas.microsoft.com/office/powerpoint/2010/main" val="181208475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{CB3E0B12-7063-234A-80B8-E1102A299CCC}tf10001120</Template>
  <TotalTime>3797</TotalTime>
  <Words>1268</Words>
  <Application>Microsoft Macintosh PowerPoint</Application>
  <PresentationFormat>On-screen Show (4:3)</PresentationFormat>
  <Paragraphs>213</Paragraphs>
  <Slides>52</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Gill Sans MT</vt:lpstr>
      <vt:lpstr>Parcel</vt:lpstr>
      <vt:lpstr>  </vt:lpstr>
      <vt:lpstr>PowerPoint Presentation</vt:lpstr>
      <vt:lpstr> </vt:lpstr>
      <vt:lpstr>Doberman     Narcoleptic Doberman Video</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animal jeopardy</dc:title>
  <dc:creator>logankfrance@gmail.com</dc:creator>
  <cp:lastModifiedBy>logankfrance@gmail.com</cp:lastModifiedBy>
  <cp:revision>52</cp:revision>
  <dcterms:created xsi:type="dcterms:W3CDTF">2018-11-08T01:49:50Z</dcterms:created>
  <dcterms:modified xsi:type="dcterms:W3CDTF">2019-01-07T05:01:13Z</dcterms:modified>
</cp:coreProperties>
</file>