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</p:sldMasterIdLst>
  <p:notesMasterIdLst>
    <p:notesMasterId r:id="rId54"/>
  </p:notesMasterIdLst>
  <p:sldIdLst>
    <p:sldId id="310" r:id="rId2"/>
    <p:sldId id="257" r:id="rId3"/>
    <p:sldId id="311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331" r:id="rId24"/>
    <p:sldId id="332" r:id="rId25"/>
    <p:sldId id="333" r:id="rId26"/>
    <p:sldId id="334" r:id="rId27"/>
    <p:sldId id="335" r:id="rId28"/>
    <p:sldId id="336" r:id="rId29"/>
    <p:sldId id="337" r:id="rId30"/>
    <p:sldId id="338" r:id="rId31"/>
    <p:sldId id="339" r:id="rId32"/>
    <p:sldId id="340" r:id="rId33"/>
    <p:sldId id="341" r:id="rId34"/>
    <p:sldId id="342" r:id="rId35"/>
    <p:sldId id="343" r:id="rId36"/>
    <p:sldId id="344" r:id="rId37"/>
    <p:sldId id="345" r:id="rId38"/>
    <p:sldId id="346" r:id="rId39"/>
    <p:sldId id="347" r:id="rId40"/>
    <p:sldId id="348" r:id="rId41"/>
    <p:sldId id="349" r:id="rId42"/>
    <p:sldId id="350" r:id="rId43"/>
    <p:sldId id="351" r:id="rId44"/>
    <p:sldId id="352" r:id="rId45"/>
    <p:sldId id="353" r:id="rId46"/>
    <p:sldId id="354" r:id="rId47"/>
    <p:sldId id="355" r:id="rId48"/>
    <p:sldId id="356" r:id="rId49"/>
    <p:sldId id="357" r:id="rId50"/>
    <p:sldId id="358" r:id="rId51"/>
    <p:sldId id="361" r:id="rId52"/>
    <p:sldId id="362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1A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65536"/>
  </p:normalViewPr>
  <p:slideViewPr>
    <p:cSldViewPr snapToGrid="0">
      <p:cViewPr varScale="1">
        <p:scale>
          <a:sx n="57" d="100"/>
          <a:sy n="57" d="100"/>
        </p:scale>
        <p:origin x="184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05DF9-5736-C842-BB8A-B49358F67DDD}" type="datetimeFigureOut">
              <a:rPr lang="en-US" smtClean="0"/>
              <a:t>1/25/24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1E5F90-4468-2C4D-A188-43BE6569A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973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E5F90-4468-2C4D-A188-43BE6569A1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7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E5F90-4468-2C4D-A188-43BE6569A15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306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E5F90-4468-2C4D-A188-43BE6569A15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43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E5F90-4468-2C4D-A188-43BE6569A15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819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E5F90-4468-2C4D-A188-43BE6569A15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10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E5F90-4468-2C4D-A188-43BE6569A1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77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E5F90-4468-2C4D-A188-43BE6569A1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1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E5F90-4468-2C4D-A188-43BE6569A1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44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E5F90-4468-2C4D-A188-43BE6569A1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26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E5F90-4468-2C4D-A188-43BE6569A1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49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E5F90-4468-2C4D-A188-43BE6569A15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75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E5F90-4468-2C4D-A188-43BE6569A15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074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E5F90-4468-2C4D-A188-43BE6569A15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79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A906E-8E4F-212A-668C-D0DD34F84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FF80D9-EB43-7CAC-E50C-86E7F84E0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56D20-E409-7C8E-3EF4-39DAD5E95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1/25/24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5740E-3652-DD5C-0E6B-C90D4FAD6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92CA8-9CEA-692F-8A6A-84B5CB52E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626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913ED-5363-B1DD-8EA2-F6129C377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39016-CA0A-7057-E55E-3B7BB8381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C3184-61B2-16DF-060B-2210CCCA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1/25/24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FBCA41-E88C-D407-5826-9D91A421C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1EC57-C548-5DB6-948F-DEA5D4C18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609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F48FA8-2004-073F-1390-3F3E09EB3E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AF2B02-A292-5E42-CBD3-DAB6486893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E1294-5107-B7D1-E828-CC6452C5B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1/25/24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B1890-38F5-8369-2627-ECDDCA3CD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8A2CB5-2B8D-DB5E-EE8C-E996637E8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773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06194-978F-4471-F4E7-4E9EB05CF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0FE43-C111-EC07-54BA-0C521F0879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6E092-00BE-A655-E758-AEB201D96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1/25/24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73A80-5CCB-7A9E-1820-E30DA3474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A8B80-BC12-5463-D531-58BCC6D28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610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30F49-9513-A27F-48BF-45A6A8772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DD340-D56E-D8B1-E077-716D42BCE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C8C62-0213-D2BC-87B0-442896855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1/25/24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6E6C5-E03F-F4B8-DE71-6D3FE55A0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1D401-D4F6-88E6-3E53-A1AF44A3B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91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0A62B-A6F9-7A31-B0EC-27F083C9A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7538B-16A3-6F0B-4F4B-2C77AC0352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57EBF1-18B2-5DBC-48AF-99500F4701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DA408-A46A-5C5C-5304-06D32A2AF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1/25/24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F899E7-C5AB-E128-8FD6-6F87B376D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7A4595-EAA6-A2A2-B050-18E54AB02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831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8E0B7-2287-D496-1EC7-130DED33A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FB7CE-489A-80E1-FC16-379B6FEDD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EDEB14-58FB-518A-300B-50D97FB1D9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03A0CE-0B73-FA64-0702-5C8FA87BC0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8E055A-D2D8-2CD0-EE56-C7A97DF694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3A75C6-D453-2A49-50C8-9CB1F4CF0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1/25/24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AD97F6-A9B6-1D9B-EC83-4AEFCCFC4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50F90B-74C1-90B4-798E-808578915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794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4F526-E341-A295-9E1E-9DCF6A477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66D73A-393A-E302-072B-6EF6FE77C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1/25/24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E0EF4A-89AF-18E1-852E-E5D367964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41AAB9-2271-F6A8-42DA-5ED7AD7E0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46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E4BD14-A2B4-160E-F8C6-2FFA83BD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1/25/24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AB37F8-E5E4-A5A8-A356-7FBEA0119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A8D4B-6183-0302-E585-AC833F2E3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444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46E88-83F0-6EF7-765B-D0C9207B8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9386B-E8D2-6551-5FC5-297F5992B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7573A3-7A83-959B-468F-F1A683A21D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A42E9-F742-EED3-E762-CC74AE1CD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1/25/24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142D52-53FF-03C5-5C9B-87E9E44C5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965D58-4B06-657C-4E9B-420C15291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910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47FB6-B07F-09D7-4FDA-FC019D365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FD91F0-9C29-BF0A-3534-91405399FB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1358DD-A702-746E-B91E-617826D22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688E01-26B0-D8D1-3879-59B2C4CCA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1/25/24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3165EB-5DB3-B579-4A02-6D4BE7D1E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A3E02D-AEC5-EC5D-4AA5-BF5EAB2AE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623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97E526-E213-DFDE-5192-494414A83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E80D43-5160-A808-6B1C-13EA60B1B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C0EBF-4535-7693-ACEB-0A97990F19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ED0CC-082F-4160-86E5-0D6041F12778}" type="datetime1">
              <a:rPr lang="en-US" smtClean="0"/>
              <a:t>1/25/24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26B15-3255-9C86-DEDD-3A570B7190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89E08-481F-354A-873D-C03E91E40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09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12.jpe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slide" Target="slide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17.xml"/><Relationship Id="rId18" Type="http://schemas.openxmlformats.org/officeDocument/2006/relationships/slide" Target="slide19.xml"/><Relationship Id="rId26" Type="http://schemas.openxmlformats.org/officeDocument/2006/relationships/slide" Target="slide51.xml"/><Relationship Id="rId3" Type="http://schemas.openxmlformats.org/officeDocument/2006/relationships/slide" Target="slide13.xml"/><Relationship Id="rId21" Type="http://schemas.openxmlformats.org/officeDocument/2006/relationships/slide" Target="slide49.xml"/><Relationship Id="rId7" Type="http://schemas.openxmlformats.org/officeDocument/2006/relationships/slide" Target="slide5.xml"/><Relationship Id="rId12" Type="http://schemas.openxmlformats.org/officeDocument/2006/relationships/slide" Target="slide7.xml"/><Relationship Id="rId17" Type="http://schemas.openxmlformats.org/officeDocument/2006/relationships/slide" Target="slide9.xml"/><Relationship Id="rId25" Type="http://schemas.openxmlformats.org/officeDocument/2006/relationships/slide" Target="slide41.xml"/><Relationship Id="rId2" Type="http://schemas.openxmlformats.org/officeDocument/2006/relationships/slide" Target="slide3.xml"/><Relationship Id="rId16" Type="http://schemas.openxmlformats.org/officeDocument/2006/relationships/slide" Target="slide47.xml"/><Relationship Id="rId20" Type="http://schemas.openxmlformats.org/officeDocument/2006/relationships/slide" Target="slide3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3.xml"/><Relationship Id="rId11" Type="http://schemas.openxmlformats.org/officeDocument/2006/relationships/slide" Target="slide45.xml"/><Relationship Id="rId24" Type="http://schemas.openxmlformats.org/officeDocument/2006/relationships/slide" Target="slide31.xml"/><Relationship Id="rId5" Type="http://schemas.openxmlformats.org/officeDocument/2006/relationships/slide" Target="slide33.xml"/><Relationship Id="rId15" Type="http://schemas.openxmlformats.org/officeDocument/2006/relationships/slide" Target="slide37.xml"/><Relationship Id="rId23" Type="http://schemas.openxmlformats.org/officeDocument/2006/relationships/slide" Target="slide21.xml"/><Relationship Id="rId10" Type="http://schemas.openxmlformats.org/officeDocument/2006/relationships/slide" Target="slide35.xml"/><Relationship Id="rId19" Type="http://schemas.openxmlformats.org/officeDocument/2006/relationships/slide" Target="slide29.xml"/><Relationship Id="rId4" Type="http://schemas.openxmlformats.org/officeDocument/2006/relationships/slide" Target="slide23.xml"/><Relationship Id="rId9" Type="http://schemas.openxmlformats.org/officeDocument/2006/relationships/slide" Target="slide25.xml"/><Relationship Id="rId14" Type="http://schemas.openxmlformats.org/officeDocument/2006/relationships/slide" Target="slide27.xml"/><Relationship Id="rId22" Type="http://schemas.openxmlformats.org/officeDocument/2006/relationships/slide" Target="slide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slide" Target="slide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slide" Target="slide2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20.jpe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slide" Target="slide2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22.jpe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23.jpe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slide" Target="slide2.xml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slide" Target="slide2.xml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slide" Target="slide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27.jpe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slide" Target="slide2.xml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slide" Target="slide2.xml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slide" Target="slide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738255" cy="6858000"/>
          </a:xfrm>
          <a:custGeom>
            <a:avLst/>
            <a:gdLst/>
            <a:ahLst/>
            <a:cxnLst/>
            <a:rect l="l" t="t" r="r" b="b"/>
            <a:pathLst>
              <a:path w="7107382" h="10287000">
                <a:moveTo>
                  <a:pt x="0" y="0"/>
                </a:moveTo>
                <a:lnTo>
                  <a:pt x="7107382" y="0"/>
                </a:lnTo>
                <a:lnTo>
                  <a:pt x="710738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81640" y="1"/>
            <a:ext cx="4510361" cy="2302163"/>
          </a:xfrm>
          <a:custGeom>
            <a:avLst/>
            <a:gdLst/>
            <a:ahLst/>
            <a:cxnLst/>
            <a:rect l="l" t="t" r="r" b="b"/>
            <a:pathLst>
              <a:path w="6765541" h="3453245">
                <a:moveTo>
                  <a:pt x="0" y="0"/>
                </a:moveTo>
                <a:lnTo>
                  <a:pt x="6765541" y="0"/>
                </a:lnTo>
                <a:lnTo>
                  <a:pt x="6765541" y="3453245"/>
                </a:lnTo>
                <a:lnTo>
                  <a:pt x="0" y="34532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426724" y="2310495"/>
            <a:ext cx="8509829" cy="1099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66"/>
              </a:lnSpc>
              <a:spcBef>
                <a:spcPct val="0"/>
              </a:spcBef>
            </a:pPr>
            <a:r>
              <a:rPr lang="en-US" sz="6333">
                <a:solidFill>
                  <a:srgbClr val="121A96"/>
                </a:solidFill>
                <a:latin typeface="Brandon Grotesque 1"/>
              </a:rPr>
              <a:t>Enrichment Jeopardy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304621" y="3762918"/>
            <a:ext cx="6754035" cy="580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7"/>
              </a:lnSpc>
              <a:spcBef>
                <a:spcPct val="0"/>
              </a:spcBef>
            </a:pPr>
            <a:r>
              <a:rPr lang="en-US" sz="3334">
                <a:solidFill>
                  <a:srgbClr val="000000"/>
                </a:solidFill>
                <a:latin typeface="Brandon Grotesque 2"/>
              </a:rPr>
              <a:t>An interactive questions game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5FADC1-60AB-6D06-AE3E-6A62FEE608E1}"/>
              </a:ext>
            </a:extLst>
          </p:cNvPr>
          <p:cNvSpPr txBox="1"/>
          <p:nvPr/>
        </p:nvSpPr>
        <p:spPr>
          <a:xfrm>
            <a:off x="5855516" y="5986165"/>
            <a:ext cx="4738256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Brandon Grotesque 2"/>
              </a:rPr>
              <a:t>Developed with the BRAD Team at the </a:t>
            </a:r>
          </a:p>
          <a:p>
            <a:pPr algn="ctr"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Brandon Grotesque 2"/>
              </a:rPr>
              <a:t>School for Science and Math at Vanderbilt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C18F5BD-824B-DD1C-CC3C-AE87FDE72504}"/>
              </a:ext>
            </a:extLst>
          </p:cNvPr>
          <p:cNvSpPr txBox="1">
            <a:spLocks/>
          </p:cNvSpPr>
          <p:nvPr/>
        </p:nvSpPr>
        <p:spPr>
          <a:xfrm>
            <a:off x="2075351" y="242304"/>
            <a:ext cx="8041297" cy="39021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A LEARNING PROCESS WHERE ANIMALS ARE REWARDED  FOR PERFORMING SPECIFIC BEHAVIORS</a:t>
            </a:r>
            <a:br>
              <a:rPr lang="en-US" sz="4000" dirty="0"/>
            </a:br>
            <a:br>
              <a:rPr lang="en-US" sz="4000" dirty="0"/>
            </a:br>
            <a:endParaRPr lang="en-US" sz="40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pic>
        <p:nvPicPr>
          <p:cNvPr id="5" name="Picture 5" descr="A group of people looking at a bird in a cage&#10;&#10;Description generated with very high confidence">
            <a:extLst>
              <a:ext uri="{FF2B5EF4-FFF2-40B4-BE49-F238E27FC236}">
                <a16:creationId xmlns:a16="http://schemas.microsoft.com/office/drawing/2014/main" id="{41B59B18-4AE7-BA1B-4763-9697F7D20F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057" r="1" b="9239"/>
          <a:stretch/>
        </p:blipFill>
        <p:spPr>
          <a:xfrm>
            <a:off x="4353686" y="3172529"/>
            <a:ext cx="3484627" cy="3170400"/>
          </a:xfrm>
          <a:prstGeom prst="rect">
            <a:avLst/>
          </a:prstGeom>
        </p:spPr>
      </p:pic>
      <p:sp>
        <p:nvSpPr>
          <p:cNvPr id="6" name="Action Button: Home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2CDDCD8-78F1-BE80-8C7C-DCBE0970E208}"/>
              </a:ext>
            </a:extLst>
          </p:cNvPr>
          <p:cNvSpPr/>
          <p:nvPr/>
        </p:nvSpPr>
        <p:spPr>
          <a:xfrm>
            <a:off x="11301767" y="6043370"/>
            <a:ext cx="618979" cy="541606"/>
          </a:xfrm>
          <a:prstGeom prst="actionButtonHom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Dubai"/>
                <a:hlinkClick r:id="rId6" action="ppaction://hlinksldjump"/>
              </a:rPr>
              <a:t>-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FD01287-D567-F4E6-DBB5-0F02B45DB91A}"/>
              </a:ext>
            </a:extLst>
          </p:cNvPr>
          <p:cNvSpPr txBox="1">
            <a:spLocks/>
          </p:cNvSpPr>
          <p:nvPr/>
        </p:nvSpPr>
        <p:spPr>
          <a:xfrm>
            <a:off x="2496457" y="2171700"/>
            <a:ext cx="7202905" cy="12573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OCCUPATIONAL: 1000</a:t>
            </a:r>
            <a:b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</a:br>
            <a:endParaRPr lang="en-US" sz="40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</a:endParaRPr>
          </a:p>
          <a:p>
            <a:pPr algn="ctr"/>
            <a:r>
              <a:rPr lang="en-US" sz="4000" dirty="0"/>
              <a:t>A BENEFIT OF POSITIVE REINFORCEMENT TRAINING​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73CD305-0676-6A7C-CAD3-1105CFB555BB}"/>
              </a:ext>
            </a:extLst>
          </p:cNvPr>
          <p:cNvSpPr txBox="1">
            <a:spLocks/>
          </p:cNvSpPr>
          <p:nvPr/>
        </p:nvSpPr>
        <p:spPr>
          <a:xfrm>
            <a:off x="1522657" y="4983726"/>
            <a:ext cx="9146684" cy="16012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INCREASES MENTAL STIMULATION </a:t>
            </a:r>
          </a:p>
          <a:p>
            <a:pPr algn="ctr"/>
            <a:r>
              <a:rPr lang="en-US" sz="3200" dirty="0"/>
              <a:t>MAKES SUBJECT SAFER TO HANDLE ​</a:t>
            </a:r>
          </a:p>
          <a:p>
            <a:pPr algn="ctr"/>
            <a:r>
              <a:rPr lang="en-US" sz="3200" dirty="0"/>
              <a:t>IMPROVES ANIMAL WELFARE</a:t>
            </a:r>
          </a:p>
          <a:p>
            <a:pPr algn="ctr"/>
            <a:r>
              <a:rPr lang="en-US" sz="3200" dirty="0"/>
              <a:t>DECREASES STRESS </a:t>
            </a:r>
          </a:p>
        </p:txBody>
      </p:sp>
      <p:pic>
        <p:nvPicPr>
          <p:cNvPr id="5" name="Picture 3" descr="A person in a cage&#10;&#10;Description generated with very high confidence">
            <a:extLst>
              <a:ext uri="{FF2B5EF4-FFF2-40B4-BE49-F238E27FC236}">
                <a16:creationId xmlns:a16="http://schemas.microsoft.com/office/drawing/2014/main" id="{E70C05DF-8CDB-F204-A60B-EC3C1F75BB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315" r="-1" b="9695"/>
          <a:stretch/>
        </p:blipFill>
        <p:spPr>
          <a:xfrm>
            <a:off x="3034891" y="1463259"/>
            <a:ext cx="6122217" cy="3217239"/>
          </a:xfrm>
          <a:prstGeom prst="rect">
            <a:avLst/>
          </a:prstGeom>
        </p:spPr>
      </p:pic>
      <p:sp>
        <p:nvSpPr>
          <p:cNvPr id="6" name="Action Button: Home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AA2DAFA-FC00-38EF-F014-FE94DF7C40DB}"/>
              </a:ext>
            </a:extLst>
          </p:cNvPr>
          <p:cNvSpPr/>
          <p:nvPr/>
        </p:nvSpPr>
        <p:spPr>
          <a:xfrm>
            <a:off x="11301767" y="6043370"/>
            <a:ext cx="618979" cy="541606"/>
          </a:xfrm>
          <a:prstGeom prst="actionButtonHom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Dubai"/>
                <a:hlinkClick r:id="rId6" action="ppaction://hlinksldjump"/>
              </a:rPr>
              <a:t>-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AD18D9-19D5-EEFD-D643-F749DF995480}"/>
              </a:ext>
            </a:extLst>
          </p:cNvPr>
          <p:cNvSpPr txBox="1">
            <a:spLocks/>
          </p:cNvSpPr>
          <p:nvPr/>
        </p:nvSpPr>
        <p:spPr>
          <a:xfrm>
            <a:off x="2454206" y="2088671"/>
            <a:ext cx="7283587" cy="268065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SENSORY: 200</a:t>
            </a:r>
            <a:b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</a:br>
            <a:br>
              <a:rPr lang="en-US" sz="4000" dirty="0"/>
            </a:br>
            <a:r>
              <a:rPr lang="en-US" sz="4000" dirty="0"/>
              <a:t>THE PURPOSE OF SENSORY ENRICHMENT​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36198D5-F7F7-8B5C-4F35-04C0EEAAEFFD}"/>
              </a:ext>
            </a:extLst>
          </p:cNvPr>
          <p:cNvSpPr txBox="1">
            <a:spLocks/>
          </p:cNvSpPr>
          <p:nvPr/>
        </p:nvSpPr>
        <p:spPr>
          <a:xfrm>
            <a:off x="6096000" y="902879"/>
            <a:ext cx="5515256" cy="23493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PROVIDE STIMULATION FOR ONE OR MORE OF THE SENSES ​</a:t>
            </a:r>
          </a:p>
        </p:txBody>
      </p:sp>
      <p:pic>
        <p:nvPicPr>
          <p:cNvPr id="5" name="Picture 3" descr="A monkey with its mouth open&#10;&#10;Description generated with very high confidence">
            <a:extLst>
              <a:ext uri="{FF2B5EF4-FFF2-40B4-BE49-F238E27FC236}">
                <a16:creationId xmlns:a16="http://schemas.microsoft.com/office/drawing/2014/main" id="{D2B0A430-A056-A888-A1BE-2E957ED583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491" t="-3868" r="16685" b="-3138"/>
          <a:stretch/>
        </p:blipFill>
        <p:spPr>
          <a:xfrm>
            <a:off x="580744" y="2251609"/>
            <a:ext cx="5029200" cy="4512262"/>
          </a:xfrm>
          <a:prstGeom prst="rect">
            <a:avLst/>
          </a:prstGeom>
        </p:spPr>
      </p:pic>
      <p:sp>
        <p:nvSpPr>
          <p:cNvPr id="6" name="Action Button: Home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5B9A966-7D06-66B3-DC20-D762E4F21221}"/>
              </a:ext>
            </a:extLst>
          </p:cNvPr>
          <p:cNvSpPr/>
          <p:nvPr/>
        </p:nvSpPr>
        <p:spPr>
          <a:xfrm>
            <a:off x="11301767" y="6043370"/>
            <a:ext cx="618979" cy="541606"/>
          </a:xfrm>
          <a:prstGeom prst="actionButtonHom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Dubai"/>
                <a:hlinkClick r:id="rId7" action="ppaction://hlinksldjump"/>
              </a:rPr>
              <a:t>-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743D24-29E7-81D3-E43B-A7D768102C60}"/>
              </a:ext>
            </a:extLst>
          </p:cNvPr>
          <p:cNvSpPr txBox="1">
            <a:spLocks/>
          </p:cNvSpPr>
          <p:nvPr/>
        </p:nvSpPr>
        <p:spPr>
          <a:xfrm>
            <a:off x="5683194" y="3694051"/>
            <a:ext cx="3001223" cy="23493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SMELL</a:t>
            </a:r>
          </a:p>
          <a:p>
            <a:pPr algn="ctr"/>
            <a:r>
              <a:rPr lang="en-US" sz="4000" dirty="0"/>
              <a:t>TOUCH</a:t>
            </a:r>
          </a:p>
          <a:p>
            <a:pPr algn="ctr"/>
            <a:r>
              <a:rPr lang="en-US" sz="4000" dirty="0"/>
              <a:t>SIGHT</a:t>
            </a:r>
          </a:p>
          <a:p>
            <a:pPr algn="ctr"/>
            <a:r>
              <a:rPr lang="en-US" sz="4000" dirty="0"/>
              <a:t>TASTE</a:t>
            </a:r>
          </a:p>
          <a:p>
            <a:pPr algn="ctr"/>
            <a:r>
              <a:rPr lang="en-US" sz="4000" dirty="0"/>
              <a:t>HEARING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FA71706-2C36-0564-C09B-B4A91581B891}"/>
              </a:ext>
            </a:extLst>
          </p:cNvPr>
          <p:cNvSpPr txBox="1">
            <a:spLocks/>
          </p:cNvSpPr>
          <p:nvPr/>
        </p:nvSpPr>
        <p:spPr>
          <a:xfrm>
            <a:off x="2725956" y="2138992"/>
            <a:ext cx="6740087" cy="258001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  <a:t>SENSORY: 400</a:t>
            </a:r>
            <a:b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</a:br>
            <a:endParaRPr lang="en-US" sz="40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</a:endParaRPr>
          </a:p>
          <a:p>
            <a:pPr algn="ctr"/>
            <a: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  <a:t>A TYPE OF VISUAL</a:t>
            </a:r>
            <a:r>
              <a:rPr lang="en-US" sz="4000" dirty="0"/>
              <a:t> ENRICHMENT​</a:t>
            </a:r>
          </a:p>
        </p:txBody>
      </p:sp>
    </p:spTree>
    <p:extLst>
      <p:ext uri="{BB962C8B-B14F-4D97-AF65-F5344CB8AC3E}">
        <p14:creationId xmlns:p14="http://schemas.microsoft.com/office/powerpoint/2010/main" val="546863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4" name="Picture 3" descr="A close up of an animal&#10;&#10;Description generated with very high confidence">
            <a:extLst>
              <a:ext uri="{FF2B5EF4-FFF2-40B4-BE49-F238E27FC236}">
                <a16:creationId xmlns:a16="http://schemas.microsoft.com/office/drawing/2014/main" id="{E8F0100D-11BD-A494-1187-CFEBA524BF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t="6076" b="9338"/>
          <a:stretch/>
        </p:blipFill>
        <p:spPr>
          <a:xfrm>
            <a:off x="3349428" y="3374050"/>
            <a:ext cx="5493141" cy="308989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E1E616E-FDCA-22C4-3362-9459B2426EE4}"/>
              </a:ext>
            </a:extLst>
          </p:cNvPr>
          <p:cNvSpPr txBox="1">
            <a:spLocks/>
          </p:cNvSpPr>
          <p:nvPr/>
        </p:nvSpPr>
        <p:spPr>
          <a:xfrm>
            <a:off x="2308445" y="834249"/>
            <a:ext cx="7575109" cy="23177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/>
          </a:p>
          <a:p>
            <a:pPr algn="ctr"/>
            <a:r>
              <a:rPr lang="en-US" sz="5400" dirty="0"/>
              <a:t>TELEVISION</a:t>
            </a:r>
          </a:p>
          <a:p>
            <a:pPr algn="ctr"/>
            <a:r>
              <a:rPr lang="en-US" sz="5400" dirty="0"/>
              <a:t>WINDOWS</a:t>
            </a:r>
          </a:p>
          <a:p>
            <a:pPr algn="ctr"/>
            <a:r>
              <a:rPr lang="en-US" sz="5400" dirty="0"/>
              <a:t>BUBBLES</a:t>
            </a:r>
          </a:p>
          <a:p>
            <a:pPr algn="ctr"/>
            <a:r>
              <a:rPr lang="en-US" sz="5400" dirty="0"/>
              <a:t>PEOPLE WATCHING</a:t>
            </a:r>
          </a:p>
          <a:p>
            <a:pPr algn="ctr"/>
            <a:r>
              <a:rPr lang="en-US" sz="5400" dirty="0"/>
              <a:t>MIRRORS</a:t>
            </a:r>
          </a:p>
        </p:txBody>
      </p:sp>
      <p:sp>
        <p:nvSpPr>
          <p:cNvPr id="6" name="Action Button: Home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16A98E8-76D9-9CA1-32C7-0549A04AC43A}"/>
              </a:ext>
            </a:extLst>
          </p:cNvPr>
          <p:cNvSpPr/>
          <p:nvPr/>
        </p:nvSpPr>
        <p:spPr>
          <a:xfrm>
            <a:off x="11301767" y="6024282"/>
            <a:ext cx="666115" cy="560694"/>
          </a:xfrm>
          <a:prstGeom prst="actionButtonHom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Dubai"/>
                <a:hlinkClick r:id="rId6" action="ppaction://hlinksldjump"/>
              </a:rPr>
              <a:t>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405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D05C8C0-0422-095F-F4C9-921B2835BE0D}"/>
              </a:ext>
            </a:extLst>
          </p:cNvPr>
          <p:cNvSpPr txBox="1">
            <a:spLocks/>
          </p:cNvSpPr>
          <p:nvPr/>
        </p:nvSpPr>
        <p:spPr>
          <a:xfrm>
            <a:off x="2454206" y="2395471"/>
            <a:ext cx="7283587" cy="27813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/>
            <a:r>
              <a:rPr lang="en-US" sz="4000" dirty="0"/>
              <a:t>SENSORY: 600</a:t>
            </a:r>
            <a:b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</a:br>
            <a:br>
              <a:rPr lang="en-US" sz="4000" dirty="0"/>
            </a:br>
            <a:r>
              <a:rPr lang="en-US" sz="4000" dirty="0"/>
              <a:t>A TYPE OF OLFACTORY ENRICHMENT</a:t>
            </a:r>
          </a:p>
        </p:txBody>
      </p:sp>
    </p:spTree>
    <p:extLst>
      <p:ext uri="{BB962C8B-B14F-4D97-AF65-F5344CB8AC3E}">
        <p14:creationId xmlns:p14="http://schemas.microsoft.com/office/powerpoint/2010/main" val="3860847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6F74610-96A1-4F79-AF77-513FC730CB85}"/>
              </a:ext>
            </a:extLst>
          </p:cNvPr>
          <p:cNvSpPr txBox="1">
            <a:spLocks/>
          </p:cNvSpPr>
          <p:nvPr/>
        </p:nvSpPr>
        <p:spPr>
          <a:xfrm>
            <a:off x="2068083" y="250585"/>
            <a:ext cx="8055834" cy="19573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SCENTS SPRAYED OR PLACED AROUND A ROOM OR CAGE </a:t>
            </a:r>
          </a:p>
        </p:txBody>
      </p:sp>
      <p:sp>
        <p:nvSpPr>
          <p:cNvPr id="6" name="Action Button: Home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66FA040-1628-328B-B445-2AC7EBB7289A}"/>
              </a:ext>
            </a:extLst>
          </p:cNvPr>
          <p:cNvSpPr/>
          <p:nvPr/>
        </p:nvSpPr>
        <p:spPr>
          <a:xfrm>
            <a:off x="11301767" y="6043370"/>
            <a:ext cx="618979" cy="541606"/>
          </a:xfrm>
          <a:prstGeom prst="actionButtonHom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Dubai"/>
                <a:hlinkClick r:id="rId5" action="ppaction://hlinksldjump"/>
              </a:rPr>
              <a:t>-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0177C4-AF06-502C-7817-8D0B8980FE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092" y="2394569"/>
            <a:ext cx="3181815" cy="397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56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DFDAAFB-AA51-E336-D0E0-44DB170878EF}"/>
              </a:ext>
            </a:extLst>
          </p:cNvPr>
          <p:cNvSpPr txBox="1">
            <a:spLocks/>
          </p:cNvSpPr>
          <p:nvPr/>
        </p:nvSpPr>
        <p:spPr>
          <a:xfrm>
            <a:off x="2168775" y="1446333"/>
            <a:ext cx="7854450" cy="467957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/>
            <a:r>
              <a:rPr lang="en-US" sz="4000" dirty="0"/>
              <a:t>SENSORY: 800</a:t>
            </a:r>
            <a:b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</a:br>
            <a:endParaRPr lang="en-US" sz="40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</a:endParaRPr>
          </a:p>
          <a:p>
            <a:pPr algn="ctr" fontAlgn="base"/>
            <a: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  <a:t>A TYPE OF TACTILE ENRICHMENT </a:t>
            </a:r>
            <a:r>
              <a:rPr lang="en-US" sz="4000" dirty="0"/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81884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3917939-BBB9-4DC6-9B0D-A21ADECFD1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6523699"/>
              </p:ext>
            </p:extLst>
          </p:nvPr>
        </p:nvGraphicFramePr>
        <p:xfrm>
          <a:off x="0" y="0"/>
          <a:ext cx="12242621" cy="71396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31434">
                  <a:extLst>
                    <a:ext uri="{9D8B030D-6E8A-4147-A177-3AD203B41FA5}">
                      <a16:colId xmlns:a16="http://schemas.microsoft.com/office/drawing/2014/main" val="4248396184"/>
                    </a:ext>
                  </a:extLst>
                </a:gridCol>
                <a:gridCol w="2352260">
                  <a:extLst>
                    <a:ext uri="{9D8B030D-6E8A-4147-A177-3AD203B41FA5}">
                      <a16:colId xmlns:a16="http://schemas.microsoft.com/office/drawing/2014/main" val="2589544990"/>
                    </a:ext>
                  </a:extLst>
                </a:gridCol>
                <a:gridCol w="1961877">
                  <a:extLst>
                    <a:ext uri="{9D8B030D-6E8A-4147-A177-3AD203B41FA5}">
                      <a16:colId xmlns:a16="http://schemas.microsoft.com/office/drawing/2014/main" val="71142627"/>
                    </a:ext>
                  </a:extLst>
                </a:gridCol>
                <a:gridCol w="2448525">
                  <a:extLst>
                    <a:ext uri="{9D8B030D-6E8A-4147-A177-3AD203B41FA5}">
                      <a16:colId xmlns:a16="http://schemas.microsoft.com/office/drawing/2014/main" val="1771205148"/>
                    </a:ext>
                  </a:extLst>
                </a:gridCol>
                <a:gridCol w="2448525">
                  <a:extLst>
                    <a:ext uri="{9D8B030D-6E8A-4147-A177-3AD203B41FA5}">
                      <a16:colId xmlns:a16="http://schemas.microsoft.com/office/drawing/2014/main" val="3248890773"/>
                    </a:ext>
                  </a:extLst>
                </a:gridCol>
              </a:tblGrid>
              <a:tr h="1265382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OCCUPATIONAL </a:t>
                      </a:r>
                    </a:p>
                  </a:txBody>
                  <a:tcPr anchor="ctr">
                    <a:solidFill>
                      <a:srgbClr val="121A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SENSORY </a:t>
                      </a:r>
                    </a:p>
                  </a:txBody>
                  <a:tcPr anchor="ctr">
                    <a:solidFill>
                      <a:srgbClr val="121A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FOOD</a:t>
                      </a:r>
                    </a:p>
                  </a:txBody>
                  <a:tcPr anchor="ctr">
                    <a:solidFill>
                      <a:srgbClr val="121A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SOCIAL </a:t>
                      </a:r>
                    </a:p>
                  </a:txBody>
                  <a:tcPr anchor="ctr">
                    <a:solidFill>
                      <a:srgbClr val="121A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PHYSICAL</a:t>
                      </a:r>
                    </a:p>
                  </a:txBody>
                  <a:tcPr anchor="ctr">
                    <a:solidFill>
                      <a:srgbClr val="121A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437548"/>
                  </a:ext>
                </a:extLst>
              </a:tr>
              <a:tr h="1148521">
                <a:tc>
                  <a:txBody>
                    <a:bodyPr/>
                    <a:lstStyle/>
                    <a:p>
                      <a:pPr algn="ctr"/>
                      <a:r>
                        <a:rPr lang="en-US" sz="3900" dirty="0">
                          <a:hlinkClick r:id="rId2" action="ppaction://hlinksldjump"/>
                        </a:rPr>
                        <a:t>200</a:t>
                      </a:r>
                      <a:endParaRPr lang="en-US" sz="3900" dirty="0"/>
                    </a:p>
                    <a:p>
                      <a:pPr lvl="0" algn="ctr">
                        <a:buNone/>
                      </a:pPr>
                      <a:endParaRPr lang="en-US" sz="3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900" dirty="0">
                          <a:hlinkClick r:id="rId3" action="ppaction://hlinksldjump"/>
                        </a:rPr>
                        <a:t>200</a:t>
                      </a:r>
                      <a:endParaRPr lang="en-US" sz="3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900" dirty="0">
                          <a:hlinkClick r:id="rId4" action="ppaction://hlinksldjump"/>
                        </a:rPr>
                        <a:t>200</a:t>
                      </a:r>
                      <a:endParaRPr lang="en-US" sz="3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900" dirty="0">
                          <a:hlinkClick r:id="rId5" action="ppaction://hlinksldjump"/>
                        </a:rPr>
                        <a:t>200</a:t>
                      </a:r>
                      <a:endParaRPr lang="en-US" sz="3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900" dirty="0">
                          <a:hlinkClick r:id="rId6" action="ppaction://hlinksldjump"/>
                        </a:rPr>
                        <a:t>200</a:t>
                      </a:r>
                      <a:endParaRPr lang="en-US" sz="3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1286551"/>
                  </a:ext>
                </a:extLst>
              </a:tr>
              <a:tr h="1148521">
                <a:tc>
                  <a:txBody>
                    <a:bodyPr/>
                    <a:lstStyle/>
                    <a:p>
                      <a:pPr algn="ctr"/>
                      <a:r>
                        <a:rPr lang="en-US" sz="3900" dirty="0">
                          <a:hlinkClick r:id="rId7" action="ppaction://hlinksldjump"/>
                        </a:rPr>
                        <a:t>400</a:t>
                      </a:r>
                      <a:endParaRPr lang="en-US" sz="3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900" dirty="0">
                          <a:hlinkClick r:id="rId8" action="ppaction://hlinksldjump"/>
                        </a:rPr>
                        <a:t>400</a:t>
                      </a:r>
                      <a:endParaRPr lang="en-US" sz="3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900" dirty="0">
                          <a:hlinkClick r:id="rId9" action="ppaction://hlinksldjump"/>
                        </a:rPr>
                        <a:t>400</a:t>
                      </a:r>
                      <a:endParaRPr lang="en-US" sz="3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900" dirty="0">
                          <a:hlinkClick r:id="rId10" action="ppaction://hlinksldjump"/>
                        </a:rPr>
                        <a:t>400</a:t>
                      </a:r>
                      <a:endParaRPr lang="en-US" sz="3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900" dirty="0">
                          <a:hlinkClick r:id="rId11" action="ppaction://hlinksldjump"/>
                        </a:rPr>
                        <a:t>400</a:t>
                      </a:r>
                      <a:endParaRPr lang="en-US" sz="3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326353"/>
                  </a:ext>
                </a:extLst>
              </a:tr>
              <a:tr h="1148521">
                <a:tc>
                  <a:txBody>
                    <a:bodyPr/>
                    <a:lstStyle/>
                    <a:p>
                      <a:pPr algn="ctr"/>
                      <a:r>
                        <a:rPr lang="en-US" sz="3900" dirty="0">
                          <a:hlinkClick r:id="rId12" action="ppaction://hlinksldjump"/>
                        </a:rPr>
                        <a:t>600</a:t>
                      </a:r>
                      <a:endParaRPr lang="en-US" sz="3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900" dirty="0">
                          <a:hlinkClick r:id="rId13" action="ppaction://hlinksldjump"/>
                        </a:rPr>
                        <a:t>600</a:t>
                      </a:r>
                      <a:endParaRPr lang="en-US" sz="3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900" dirty="0">
                          <a:hlinkClick r:id="rId14" action="ppaction://hlinksldjump"/>
                        </a:rPr>
                        <a:t>600</a:t>
                      </a:r>
                      <a:endParaRPr lang="en-US" sz="3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900" dirty="0">
                          <a:hlinkClick r:id="rId15" action="ppaction://hlinksldjump"/>
                        </a:rPr>
                        <a:t>600</a:t>
                      </a:r>
                      <a:endParaRPr lang="en-US" sz="3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900" dirty="0">
                          <a:hlinkClick r:id="rId16" action="ppaction://hlinksldjump"/>
                        </a:rPr>
                        <a:t>600</a:t>
                      </a:r>
                      <a:endParaRPr lang="en-US" sz="3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788729"/>
                  </a:ext>
                </a:extLst>
              </a:tr>
              <a:tr h="1148521">
                <a:tc>
                  <a:txBody>
                    <a:bodyPr/>
                    <a:lstStyle/>
                    <a:p>
                      <a:pPr algn="ctr"/>
                      <a:r>
                        <a:rPr lang="en-US" sz="3900" dirty="0">
                          <a:hlinkClick r:id="rId17" action="ppaction://hlinksldjump"/>
                        </a:rPr>
                        <a:t>800</a:t>
                      </a:r>
                      <a:endParaRPr lang="en-US" sz="3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900" dirty="0">
                          <a:hlinkClick r:id="rId18" action="ppaction://hlinksldjump"/>
                        </a:rPr>
                        <a:t>800</a:t>
                      </a:r>
                      <a:endParaRPr lang="en-US" sz="3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900" dirty="0">
                          <a:hlinkClick r:id="rId19" action="ppaction://hlinksldjump"/>
                        </a:rPr>
                        <a:t>800</a:t>
                      </a:r>
                      <a:endParaRPr lang="en-US" sz="3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900" dirty="0">
                          <a:hlinkClick r:id="rId20" action="ppaction://hlinksldjump"/>
                        </a:rPr>
                        <a:t>800</a:t>
                      </a:r>
                      <a:endParaRPr lang="en-US" sz="3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900" dirty="0">
                          <a:hlinkClick r:id="rId21" action="ppaction://hlinksldjump"/>
                        </a:rPr>
                        <a:t>800</a:t>
                      </a:r>
                      <a:endParaRPr lang="en-US" sz="3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3128687"/>
                  </a:ext>
                </a:extLst>
              </a:tr>
              <a:tr h="114852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3900" dirty="0">
                          <a:hlinkClick r:id="rId22" action="ppaction://hlinksldjump"/>
                        </a:rPr>
                        <a:t>1000</a:t>
                      </a:r>
                      <a:endParaRPr lang="en-US" sz="3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3900" dirty="0">
                          <a:hlinkClick r:id="rId23" action="ppaction://hlinksldjump"/>
                        </a:rPr>
                        <a:t>1000</a:t>
                      </a:r>
                      <a:endParaRPr lang="en-US" sz="3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3900" dirty="0">
                          <a:hlinkClick r:id="rId24" action="ppaction://hlinksldjump"/>
                        </a:rPr>
                        <a:t>1000</a:t>
                      </a:r>
                      <a:endParaRPr lang="en-US" sz="3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3900" dirty="0">
                          <a:hlinkClick r:id="rId25" action="ppaction://hlinksldjump"/>
                        </a:rPr>
                        <a:t>1000</a:t>
                      </a:r>
                      <a:endParaRPr lang="en-US" sz="3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3900" dirty="0">
                          <a:hlinkClick r:id="rId26" action="ppaction://hlinksldjump"/>
                        </a:rPr>
                        <a:t>1000</a:t>
                      </a:r>
                      <a:endParaRPr lang="en-US" sz="3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3457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4568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04A051B-7281-367B-7755-FC0732CE5DAB}"/>
              </a:ext>
            </a:extLst>
          </p:cNvPr>
          <p:cNvSpPr txBox="1">
            <a:spLocks/>
          </p:cNvSpPr>
          <p:nvPr/>
        </p:nvSpPr>
        <p:spPr>
          <a:xfrm>
            <a:off x="2725956" y="752979"/>
            <a:ext cx="6740087" cy="23974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FROZEN TREATS</a:t>
            </a:r>
          </a:p>
          <a:p>
            <a:pPr algn="ctr"/>
            <a:r>
              <a:rPr lang="en-US" sz="4000" dirty="0"/>
              <a:t>NESTING MATERIAL</a:t>
            </a:r>
          </a:p>
          <a:p>
            <a:pPr algn="ctr"/>
            <a:r>
              <a:rPr lang="en-US" sz="4000" dirty="0"/>
              <a:t>FORAGING BOARDS</a:t>
            </a:r>
          </a:p>
          <a:p>
            <a:pPr algn="ctr"/>
            <a:endParaRPr lang="en-US" sz="4000" dirty="0"/>
          </a:p>
        </p:txBody>
      </p:sp>
      <p:sp>
        <p:nvSpPr>
          <p:cNvPr id="12" name="Action Button: Home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A31CF59-2BC2-9A05-A4B0-CD2A9866658A}"/>
              </a:ext>
            </a:extLst>
          </p:cNvPr>
          <p:cNvSpPr/>
          <p:nvPr/>
        </p:nvSpPr>
        <p:spPr>
          <a:xfrm>
            <a:off x="11247979" y="6044946"/>
            <a:ext cx="618979" cy="541606"/>
          </a:xfrm>
          <a:prstGeom prst="actionButtonHom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Dubai"/>
                <a:hlinkClick r:id="rId5" action="ppaction://hlinksldjump"/>
              </a:rPr>
              <a:t>-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9F4E51-F957-01F7-4044-A862A8C81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6326" y="2831808"/>
            <a:ext cx="5570455" cy="395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88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1DEF0F0-D4FD-CFDC-9BA7-ED01E7CAAF83}"/>
              </a:ext>
            </a:extLst>
          </p:cNvPr>
          <p:cNvSpPr txBox="1">
            <a:spLocks/>
          </p:cNvSpPr>
          <p:nvPr/>
        </p:nvSpPr>
        <p:spPr>
          <a:xfrm>
            <a:off x="2276733" y="1788459"/>
            <a:ext cx="7638534" cy="32810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</a:br>
            <a: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SENSORY: 1000</a:t>
            </a:r>
            <a:b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</a:br>
            <a:b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</a:br>
            <a: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A TYPE OF AUDITORY ENRICHMENT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39480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5C91164-7F20-B95D-6ECC-F950B595C896}"/>
              </a:ext>
            </a:extLst>
          </p:cNvPr>
          <p:cNvSpPr txBox="1">
            <a:spLocks/>
          </p:cNvSpPr>
          <p:nvPr/>
        </p:nvSpPr>
        <p:spPr>
          <a:xfrm>
            <a:off x="2532227" y="789490"/>
            <a:ext cx="7127546" cy="12573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MUSIC</a:t>
            </a:r>
          </a:p>
          <a:p>
            <a:pPr algn="ctr"/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NATURE SOUNDS</a:t>
            </a:r>
          </a:p>
          <a:p>
            <a:pPr algn="ctr"/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HUMAN VOICES</a:t>
            </a:r>
          </a:p>
        </p:txBody>
      </p:sp>
      <p:sp>
        <p:nvSpPr>
          <p:cNvPr id="5" name="Action Button: Home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92E2819-0F4C-9753-F91F-0845D52C6BCD}"/>
              </a:ext>
            </a:extLst>
          </p:cNvPr>
          <p:cNvSpPr/>
          <p:nvPr/>
        </p:nvSpPr>
        <p:spPr>
          <a:xfrm>
            <a:off x="11301767" y="6043370"/>
            <a:ext cx="618979" cy="541606"/>
          </a:xfrm>
          <a:prstGeom prst="actionButtonHom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Dubai"/>
                <a:hlinkClick r:id="rId6" action="ppaction://hlinksldjump"/>
              </a:rPr>
              <a:t>-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281776-3292-9424-3CB1-02D7A7EBA4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6519" y="2760108"/>
            <a:ext cx="3059894" cy="382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87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CB4299C-12AF-A5CE-27E6-F5978E7C2D5C}"/>
              </a:ext>
            </a:extLst>
          </p:cNvPr>
          <p:cNvSpPr txBox="1">
            <a:spLocks/>
          </p:cNvSpPr>
          <p:nvPr/>
        </p:nvSpPr>
        <p:spPr>
          <a:xfrm>
            <a:off x="1550231" y="1019956"/>
            <a:ext cx="9304185" cy="20758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</a:br>
            <a: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FOOD: 200</a:t>
            </a:r>
            <a:b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</a:br>
            <a:br>
              <a:rPr lang="en-US" sz="4000" dirty="0"/>
            </a:br>
            <a:r>
              <a:rPr lang="en-US" sz="4000" dirty="0"/>
              <a:t>THE PURPOSE OF THIS TOY</a:t>
            </a:r>
          </a:p>
        </p:txBody>
      </p:sp>
      <p:pic>
        <p:nvPicPr>
          <p:cNvPr id="5" name="Picture 3" descr="A picture containing indoor, orange, sitting, food&#10;&#10;Description generated with very high confidence">
            <a:extLst>
              <a:ext uri="{FF2B5EF4-FFF2-40B4-BE49-F238E27FC236}">
                <a16:creationId xmlns:a16="http://schemas.microsoft.com/office/drawing/2014/main" id="{FD046304-4335-CAD0-E2DA-9E54B52775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6746" y="3762219"/>
            <a:ext cx="2678508" cy="294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19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46EF84-C601-399F-A9F1-31232BF232E0}"/>
              </a:ext>
            </a:extLst>
          </p:cNvPr>
          <p:cNvSpPr txBox="1">
            <a:spLocks/>
          </p:cNvSpPr>
          <p:nvPr/>
        </p:nvSpPr>
        <p:spPr>
          <a:xfrm>
            <a:off x="919119" y="2528821"/>
            <a:ext cx="10353762" cy="12573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FORAGING​</a:t>
            </a:r>
          </a:p>
        </p:txBody>
      </p:sp>
      <p:sp>
        <p:nvSpPr>
          <p:cNvPr id="5" name="Action Button: Home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126917A-B7AF-7344-11E6-7F71A5677187}"/>
              </a:ext>
            </a:extLst>
          </p:cNvPr>
          <p:cNvSpPr/>
          <p:nvPr/>
        </p:nvSpPr>
        <p:spPr>
          <a:xfrm>
            <a:off x="11301767" y="6043370"/>
            <a:ext cx="618979" cy="541606"/>
          </a:xfrm>
          <a:prstGeom prst="actionButtonHom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Dubai"/>
                <a:hlinkClick r:id="rId5" action="ppaction://hlinksldjump"/>
              </a:rPr>
              <a:t>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106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1C7610-CD49-5FAD-543C-FBCE8B6BABE8}"/>
              </a:ext>
            </a:extLst>
          </p:cNvPr>
          <p:cNvSpPr txBox="1">
            <a:spLocks/>
          </p:cNvSpPr>
          <p:nvPr/>
        </p:nvSpPr>
        <p:spPr>
          <a:xfrm>
            <a:off x="2725956" y="1775012"/>
            <a:ext cx="6740087" cy="330797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  <a:t>FOOD: 400</a:t>
            </a:r>
          </a:p>
          <a:p>
            <a:pPr algn="ctr"/>
            <a:endParaRPr lang="en-US" sz="40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</a:endParaRPr>
          </a:p>
          <a:p>
            <a:pPr algn="ctr"/>
            <a: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  <a:t>TRUE OR FALSE</a:t>
            </a:r>
          </a:p>
          <a:p>
            <a:pPr algn="ctr"/>
            <a: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  <a:t>IT IS PREFERRED TO PROVIDE TIME-CONSUMING FOOD ENRICHMENT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075537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3257B4F-EE5F-7C8F-19FB-A981ED1743A9}"/>
              </a:ext>
            </a:extLst>
          </p:cNvPr>
          <p:cNvSpPr txBox="1">
            <a:spLocks/>
          </p:cNvSpPr>
          <p:nvPr/>
        </p:nvSpPr>
        <p:spPr>
          <a:xfrm>
            <a:off x="1134734" y="1291449"/>
            <a:ext cx="9922531" cy="2633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TRUE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THIS PROVIDES ANIMALS WITH A PROLONGED OPPORTUNITY TO ENGAGE WITH THE ITEM AND PERFORM SPECIES-TYPICAL BEHAVIOR</a:t>
            </a:r>
          </a:p>
        </p:txBody>
      </p:sp>
      <p:sp>
        <p:nvSpPr>
          <p:cNvPr id="6" name="Action Button: Home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C2FC83B-9BA4-8487-EF62-B7D55DBFFD89}"/>
              </a:ext>
            </a:extLst>
          </p:cNvPr>
          <p:cNvSpPr/>
          <p:nvPr/>
        </p:nvSpPr>
        <p:spPr>
          <a:xfrm>
            <a:off x="11301767" y="6043370"/>
            <a:ext cx="618979" cy="541606"/>
          </a:xfrm>
          <a:prstGeom prst="actionButtonHom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Dubai"/>
                <a:hlinkClick r:id="rId5" action="ppaction://hlinksldjump"/>
              </a:rPr>
              <a:t>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091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144C85-AB12-C6CA-28DE-B8328C5664EF}"/>
              </a:ext>
            </a:extLst>
          </p:cNvPr>
          <p:cNvSpPr txBox="1">
            <a:spLocks/>
          </p:cNvSpPr>
          <p:nvPr/>
        </p:nvSpPr>
        <p:spPr>
          <a:xfrm>
            <a:off x="2725957" y="1559859"/>
            <a:ext cx="6740086" cy="373828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4000" dirty="0"/>
            </a:br>
            <a: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  <a:t>FOOD: 600</a:t>
            </a:r>
          </a:p>
          <a:p>
            <a:pPr algn="ctr"/>
            <a:endParaRPr lang="en-US" sz="40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</a:endParaRPr>
          </a:p>
          <a:p>
            <a:pPr algn="ctr"/>
            <a:r>
              <a:rPr lang="en-US" sz="4000" dirty="0"/>
              <a:t>AN EXAMPLE OF A FORAGING DEVICE USED FOR NONHUMAN PRIMATES</a:t>
            </a:r>
            <a:endParaRPr lang="en-US" sz="4000" b="1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</a:endParaRPr>
          </a:p>
          <a:p>
            <a:pPr algn="ctr"/>
            <a:b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</a:br>
            <a:endParaRPr lang="en-US" sz="40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8267785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74C3824-A3A5-AE91-B0EB-8DF8817748E5}"/>
              </a:ext>
            </a:extLst>
          </p:cNvPr>
          <p:cNvSpPr txBox="1">
            <a:spLocks/>
          </p:cNvSpPr>
          <p:nvPr/>
        </p:nvSpPr>
        <p:spPr>
          <a:xfrm>
            <a:off x="1375983" y="2698961"/>
            <a:ext cx="9440034" cy="17572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/>
              <a:t>FORAGING BOARD</a:t>
            </a:r>
          </a:p>
          <a:p>
            <a:pPr algn="ctr"/>
            <a:r>
              <a:rPr lang="en-US" sz="4400" dirty="0"/>
              <a:t>KONG FILLED WITH PEANUT BUTTER AND SEEDS</a:t>
            </a:r>
          </a:p>
          <a:p>
            <a:pPr algn="ctr"/>
            <a:r>
              <a:rPr lang="en-US" sz="4400" dirty="0"/>
              <a:t>PAPER BAG WITH FOOD AND DESTRUCTABLE ITEMS</a:t>
            </a:r>
          </a:p>
          <a:p>
            <a:pPr algn="ctr"/>
            <a:r>
              <a:rPr lang="en-US" sz="4400" dirty="0"/>
              <a:t>OTHER CREATIVE ITEMS, LIKE A PUMPKIN!</a:t>
            </a:r>
          </a:p>
          <a:p>
            <a:pPr algn="ctr"/>
            <a:endParaRPr lang="en-US" sz="4400" dirty="0"/>
          </a:p>
          <a:p>
            <a:pPr algn="ctr"/>
            <a:endParaRPr lang="en-US" sz="4400" dirty="0"/>
          </a:p>
          <a:p>
            <a:pPr algn="ctr"/>
            <a:endParaRPr lang="en-US" sz="4200" dirty="0"/>
          </a:p>
        </p:txBody>
      </p:sp>
      <p:sp>
        <p:nvSpPr>
          <p:cNvPr id="6" name="Action Button: Home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36CAEE9-5635-4752-13FB-4699ADAE9D02}"/>
              </a:ext>
            </a:extLst>
          </p:cNvPr>
          <p:cNvSpPr/>
          <p:nvPr/>
        </p:nvSpPr>
        <p:spPr>
          <a:xfrm>
            <a:off x="11301747" y="6175935"/>
            <a:ext cx="618979" cy="541606"/>
          </a:xfrm>
          <a:prstGeom prst="actionButtonHom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Dubai"/>
                <a:hlinkClick r:id="rId5" action="ppaction://hlinksldjump"/>
              </a:rPr>
              <a:t>-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0CCF13-B8C2-64D8-650F-B23EB0E70B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165" y="3660865"/>
            <a:ext cx="4383669" cy="291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704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2951A25-0E95-0DA7-BBB4-4EFDDED85536}"/>
              </a:ext>
            </a:extLst>
          </p:cNvPr>
          <p:cNvSpPr txBox="1">
            <a:spLocks/>
          </p:cNvSpPr>
          <p:nvPr/>
        </p:nvSpPr>
        <p:spPr>
          <a:xfrm>
            <a:off x="3379391" y="1821672"/>
            <a:ext cx="5433217" cy="41219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FOOD: 800</a:t>
            </a:r>
            <a:b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</a:br>
            <a:br>
              <a:rPr lang="en-US" sz="4000" dirty="0"/>
            </a:br>
            <a:r>
              <a:rPr lang="en-US" sz="4000" dirty="0"/>
              <a:t>A BENEFIT OF FORAGING</a:t>
            </a:r>
          </a:p>
        </p:txBody>
      </p:sp>
    </p:spTree>
    <p:extLst>
      <p:ext uri="{BB962C8B-B14F-4D97-AF65-F5344CB8AC3E}">
        <p14:creationId xmlns:p14="http://schemas.microsoft.com/office/powerpoint/2010/main" val="4167395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D3AC26D-2184-F886-2D80-5E8AF67FCC5A}"/>
              </a:ext>
            </a:extLst>
          </p:cNvPr>
          <p:cNvSpPr txBox="1">
            <a:spLocks/>
          </p:cNvSpPr>
          <p:nvPr/>
        </p:nvSpPr>
        <p:spPr>
          <a:xfrm>
            <a:off x="1537144" y="1511263"/>
            <a:ext cx="9117711" cy="45497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cap="all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j-lt"/>
                <a:cs typeface="+mj-lt"/>
              </a:rPr>
              <a:t>OCCUPATIONAL: 200</a:t>
            </a:r>
            <a:br>
              <a:rPr lang="en-US" sz="4000" cap="all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j-lt"/>
                <a:cs typeface="+mj-lt"/>
              </a:rPr>
            </a:br>
            <a:br>
              <a:rPr lang="en-US" sz="4000" cap="all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j-lt"/>
                <a:cs typeface="+mj-lt"/>
              </a:rPr>
            </a:br>
            <a:r>
              <a:rPr lang="en-US" sz="4000" cap="all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j-lt"/>
                <a:cs typeface="+mj-lt"/>
              </a:rPr>
              <a:t>A BENEFIT OF EXERCISE for ANIMALS IN RESEARCH</a:t>
            </a:r>
            <a:endParaRPr lang="en-US" sz="40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ea typeface="+mj-lt"/>
              <a:cs typeface="+mj-l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4" name="Picture 3" descr="An orange and white cat with its mouth open&#10;&#10;Description generated with very high confidence">
            <a:extLst>
              <a:ext uri="{FF2B5EF4-FFF2-40B4-BE49-F238E27FC236}">
                <a16:creationId xmlns:a16="http://schemas.microsoft.com/office/drawing/2014/main" id="{960F0040-535F-841B-3893-8A474E36C3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t="35380" r="-1" b="18213"/>
          <a:stretch/>
        </p:blipFill>
        <p:spPr>
          <a:xfrm>
            <a:off x="3796563" y="3471912"/>
            <a:ext cx="4598874" cy="258686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2AB9D86-359B-99C0-744E-DA5038532B8C}"/>
              </a:ext>
            </a:extLst>
          </p:cNvPr>
          <p:cNvSpPr txBox="1">
            <a:spLocks/>
          </p:cNvSpPr>
          <p:nvPr/>
        </p:nvSpPr>
        <p:spPr>
          <a:xfrm>
            <a:off x="1066329" y="1549259"/>
            <a:ext cx="10854417" cy="19226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ENCOURAGES SPECIES-SPECIFIC BEHAVIOR</a:t>
            </a:r>
          </a:p>
          <a:p>
            <a:pPr algn="ctr"/>
            <a:r>
              <a:rPr lang="en-US" sz="3200" dirty="0"/>
              <a:t>IMPROVES ANIMAL WELFARE</a:t>
            </a:r>
          </a:p>
          <a:p>
            <a:pPr algn="ctr"/>
            <a:r>
              <a:rPr lang="en-US" sz="3200" dirty="0"/>
              <a:t>DECREASES ABNORMAL BEHAVIORS, SUCH AS OVER-GROOMING ​</a:t>
            </a:r>
          </a:p>
          <a:p>
            <a:pPr algn="ctr"/>
            <a:endParaRPr lang="en-US" sz="3200" dirty="0"/>
          </a:p>
        </p:txBody>
      </p:sp>
      <p:sp>
        <p:nvSpPr>
          <p:cNvPr id="6" name="Action Button: Home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DBCC296-52CE-F330-EE17-A6DE61A466B0}"/>
              </a:ext>
            </a:extLst>
          </p:cNvPr>
          <p:cNvSpPr/>
          <p:nvPr/>
        </p:nvSpPr>
        <p:spPr>
          <a:xfrm>
            <a:off x="11301767" y="6043370"/>
            <a:ext cx="618979" cy="541606"/>
          </a:xfrm>
          <a:prstGeom prst="actionButtonHom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Dubai"/>
                <a:hlinkClick r:id="rId6" action="ppaction://hlinksldjump"/>
              </a:rPr>
              <a:t>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2163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7CAC372-9283-9C54-0EB4-A386DD37D024}"/>
              </a:ext>
            </a:extLst>
          </p:cNvPr>
          <p:cNvSpPr txBox="1">
            <a:spLocks/>
          </p:cNvSpPr>
          <p:nvPr/>
        </p:nvSpPr>
        <p:spPr>
          <a:xfrm>
            <a:off x="3150791" y="1183341"/>
            <a:ext cx="5890417" cy="18885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/>
            <a:r>
              <a:rPr lang="en-US" sz="4000" dirty="0"/>
              <a:t>FOOD: 1000</a:t>
            </a:r>
            <a:b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</a:br>
            <a:br>
              <a:rPr lang="en-US" sz="4000" dirty="0"/>
            </a:br>
            <a: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  <a:t>A METHOD FOR FEEDING PIGS (NOT IN A FEED BIN) THAT PROMOTES ROOTING AND FORAGING BEHAVIOR</a:t>
            </a:r>
            <a:endParaRPr lang="en-US" sz="4000" dirty="0"/>
          </a:p>
          <a:p>
            <a:pPr algn="ctr" fontAlgn="base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200451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86AA235-1917-BAB7-0169-DB2D4EDC7AEF}"/>
              </a:ext>
            </a:extLst>
          </p:cNvPr>
          <p:cNvSpPr txBox="1">
            <a:spLocks/>
          </p:cNvSpPr>
          <p:nvPr/>
        </p:nvSpPr>
        <p:spPr>
          <a:xfrm>
            <a:off x="1375983" y="1291449"/>
            <a:ext cx="9440034" cy="10596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FEEDING ON THE GROUND</a:t>
            </a:r>
          </a:p>
          <a:p>
            <a:pPr algn="ctr"/>
            <a:r>
              <a:rPr lang="en-US" sz="4800" dirty="0"/>
              <a:t>​</a:t>
            </a:r>
          </a:p>
        </p:txBody>
      </p:sp>
      <p:sp>
        <p:nvSpPr>
          <p:cNvPr id="6" name="Action Button: Home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C81E388-B234-B930-1BA6-B7C8C5A8F840}"/>
              </a:ext>
            </a:extLst>
          </p:cNvPr>
          <p:cNvSpPr/>
          <p:nvPr/>
        </p:nvSpPr>
        <p:spPr>
          <a:xfrm>
            <a:off x="11301767" y="6043370"/>
            <a:ext cx="618979" cy="541606"/>
          </a:xfrm>
          <a:prstGeom prst="actionButtonHom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Dubai"/>
                <a:hlinkClick r:id="rId5" action="ppaction://hlinksldjump"/>
              </a:rPr>
              <a:t>-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A5B566-CA28-A955-D7C7-34C36BE1FA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38577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458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6710C29-9454-96B3-4D45-9A64A8544C83}"/>
              </a:ext>
            </a:extLst>
          </p:cNvPr>
          <p:cNvSpPr txBox="1">
            <a:spLocks/>
          </p:cNvSpPr>
          <p:nvPr/>
        </p:nvSpPr>
        <p:spPr>
          <a:xfrm>
            <a:off x="3040333" y="1291449"/>
            <a:ext cx="6111333" cy="12573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/>
            <a:r>
              <a:rPr lang="en-US" sz="4000" dirty="0"/>
              <a:t>SOCIAL: 200</a:t>
            </a:r>
            <a:b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</a:br>
            <a:br>
              <a:rPr lang="en-US" sz="4000" dirty="0"/>
            </a:br>
            <a:r>
              <a:rPr lang="en-US" sz="4000" dirty="0"/>
              <a:t>TRUE OR FALSE​</a:t>
            </a:r>
            <a:br>
              <a:rPr lang="en-US" sz="4000" dirty="0"/>
            </a:br>
            <a:r>
              <a:rPr lang="en-US" sz="4000" dirty="0"/>
              <a:t>MOST COMMONLY USED LABORATORY ANIMALS ARE SOCIAL SPECIES, AND LIVE IN COMPLEX SOCIETIES IN THE WILD​</a:t>
            </a:r>
          </a:p>
        </p:txBody>
      </p:sp>
    </p:spTree>
    <p:extLst>
      <p:ext uri="{BB962C8B-B14F-4D97-AF65-F5344CB8AC3E}">
        <p14:creationId xmlns:p14="http://schemas.microsoft.com/office/powerpoint/2010/main" val="32275272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BD369BB-2A38-E871-F777-B0F3AB846076}"/>
              </a:ext>
            </a:extLst>
          </p:cNvPr>
          <p:cNvSpPr txBox="1">
            <a:spLocks/>
          </p:cNvSpPr>
          <p:nvPr/>
        </p:nvSpPr>
        <p:spPr>
          <a:xfrm>
            <a:off x="2647408" y="814630"/>
            <a:ext cx="6897183" cy="57703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TRUE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BELOW ARE SOME OF THE MANY SPECIES THAT ARE CONSIDERED SOCIAL: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PIGS</a:t>
            </a:r>
          </a:p>
          <a:p>
            <a:pPr algn="ctr"/>
            <a:r>
              <a:rPr lang="en-US" sz="2800" dirty="0"/>
              <a:t>SHEEP</a:t>
            </a:r>
          </a:p>
          <a:p>
            <a:pPr algn="ctr"/>
            <a:r>
              <a:rPr lang="en-US" sz="2800" dirty="0"/>
              <a:t>DOGS</a:t>
            </a:r>
          </a:p>
          <a:p>
            <a:pPr algn="ctr"/>
            <a:r>
              <a:rPr lang="en-US" sz="2800" dirty="0"/>
              <a:t>CATS</a:t>
            </a:r>
          </a:p>
          <a:p>
            <a:pPr algn="ctr"/>
            <a:r>
              <a:rPr lang="en-US" sz="2800" dirty="0"/>
              <a:t>MONKEYS</a:t>
            </a:r>
          </a:p>
          <a:p>
            <a:pPr algn="ctr"/>
            <a:r>
              <a:rPr lang="en-US" sz="2800" dirty="0"/>
              <a:t>MICE</a:t>
            </a:r>
          </a:p>
          <a:p>
            <a:pPr algn="ctr"/>
            <a:r>
              <a:rPr lang="en-US" sz="2800" dirty="0"/>
              <a:t>RATS</a:t>
            </a:r>
          </a:p>
          <a:p>
            <a:pPr algn="ctr"/>
            <a:r>
              <a:rPr lang="en-US" sz="2800" dirty="0"/>
              <a:t>CHINCHILLAS</a:t>
            </a:r>
          </a:p>
          <a:p>
            <a:pPr algn="ctr"/>
            <a:r>
              <a:rPr lang="en-US" sz="2800" dirty="0"/>
              <a:t>ZEBRA FINCH</a:t>
            </a:r>
          </a:p>
          <a:p>
            <a:pPr algn="ctr"/>
            <a:endParaRPr lang="en-US" sz="2800" dirty="0"/>
          </a:p>
        </p:txBody>
      </p:sp>
      <p:pic>
        <p:nvPicPr>
          <p:cNvPr id="5" name="Picture 3" descr="A group of people standing next to a cow&#10;&#10;Description generated with high confidence">
            <a:extLst>
              <a:ext uri="{FF2B5EF4-FFF2-40B4-BE49-F238E27FC236}">
                <a16:creationId xmlns:a16="http://schemas.microsoft.com/office/drawing/2014/main" id="{299EEEA5-06AA-172F-B614-492D32609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472" y="2979246"/>
            <a:ext cx="3486064" cy="2334802"/>
          </a:xfrm>
          <a:prstGeom prst="rect">
            <a:avLst/>
          </a:prstGeom>
        </p:spPr>
      </p:pic>
      <p:sp>
        <p:nvSpPr>
          <p:cNvPr id="6" name="Action Button: Home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08C16AD-82CB-6B55-6047-186133C7959F}"/>
              </a:ext>
            </a:extLst>
          </p:cNvPr>
          <p:cNvSpPr/>
          <p:nvPr/>
        </p:nvSpPr>
        <p:spPr>
          <a:xfrm>
            <a:off x="11301767" y="6043370"/>
            <a:ext cx="618979" cy="541606"/>
          </a:xfrm>
          <a:prstGeom prst="actionButtonHom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Dubai"/>
                <a:hlinkClick r:id="rId6" action="ppaction://hlinksldjump"/>
              </a:rPr>
              <a:t>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5576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A95E6B1-9C1A-F064-D165-F701FA13BAE3}"/>
              </a:ext>
            </a:extLst>
          </p:cNvPr>
          <p:cNvSpPr txBox="1">
            <a:spLocks/>
          </p:cNvSpPr>
          <p:nvPr/>
        </p:nvSpPr>
        <p:spPr>
          <a:xfrm>
            <a:off x="3504897" y="1821673"/>
            <a:ext cx="5182205" cy="12573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SOCIAL: 400</a:t>
            </a:r>
            <a:b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</a:br>
            <a:br>
              <a:rPr lang="en-US" sz="4000" dirty="0"/>
            </a:br>
            <a:r>
              <a:rPr lang="en-US" sz="4000" dirty="0"/>
              <a:t>THE TERM MEANING ANIMALS ARE HOUSED WITH OTHER ANINALS</a:t>
            </a:r>
          </a:p>
        </p:txBody>
      </p:sp>
    </p:spTree>
    <p:extLst>
      <p:ext uri="{BB962C8B-B14F-4D97-AF65-F5344CB8AC3E}">
        <p14:creationId xmlns:p14="http://schemas.microsoft.com/office/powerpoint/2010/main" val="6446440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37782C7-CFF0-F45F-3E9B-163C7004426E}"/>
              </a:ext>
            </a:extLst>
          </p:cNvPr>
          <p:cNvSpPr txBox="1">
            <a:spLocks/>
          </p:cNvSpPr>
          <p:nvPr/>
        </p:nvSpPr>
        <p:spPr>
          <a:xfrm>
            <a:off x="3696390" y="-316641"/>
            <a:ext cx="4799217" cy="24205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SOCIAL HOUSING</a:t>
            </a:r>
          </a:p>
        </p:txBody>
      </p:sp>
      <p:pic>
        <p:nvPicPr>
          <p:cNvPr id="5" name="Picture 3" descr="A picture containing grass, outdoor, chair, building&#10;&#10;Description generated with very high confidence">
            <a:extLst>
              <a:ext uri="{FF2B5EF4-FFF2-40B4-BE49-F238E27FC236}">
                <a16:creationId xmlns:a16="http://schemas.microsoft.com/office/drawing/2014/main" id="{7D8F4DD2-A397-29B2-9894-6153B2D74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087" y="2383735"/>
            <a:ext cx="3577825" cy="3943609"/>
          </a:xfrm>
          <a:prstGeom prst="rect">
            <a:avLst/>
          </a:prstGeom>
        </p:spPr>
      </p:pic>
      <p:sp>
        <p:nvSpPr>
          <p:cNvPr id="6" name="Action Button: Home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9C3376B-FC78-9503-2767-04AFD7D1819C}"/>
              </a:ext>
            </a:extLst>
          </p:cNvPr>
          <p:cNvSpPr/>
          <p:nvPr/>
        </p:nvSpPr>
        <p:spPr>
          <a:xfrm>
            <a:off x="11301767" y="6043370"/>
            <a:ext cx="618979" cy="541606"/>
          </a:xfrm>
          <a:prstGeom prst="actionButtonHom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Dubai"/>
                <a:hlinkClick r:id="rId6" action="ppaction://hlinksldjump"/>
              </a:rPr>
              <a:t>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4709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D71AE0-71FF-85B1-0E8A-6EDD574A2FD9}"/>
              </a:ext>
            </a:extLst>
          </p:cNvPr>
          <p:cNvSpPr txBox="1">
            <a:spLocks/>
          </p:cNvSpPr>
          <p:nvPr/>
        </p:nvSpPr>
        <p:spPr>
          <a:xfrm>
            <a:off x="1968162" y="942975"/>
            <a:ext cx="8255676" cy="12573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SOCIAL: 600</a:t>
            </a:r>
            <a:b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</a:br>
            <a:endParaRPr lang="en-US" sz="4000" dirty="0"/>
          </a:p>
          <a:p>
            <a:pPr algn="ctr"/>
            <a:r>
              <a:rPr lang="en-US" sz="4000" dirty="0"/>
              <a:t>THE BEHAVIOR BEING DEMONSTRATED IN THIS PHOTO</a:t>
            </a:r>
          </a:p>
        </p:txBody>
      </p:sp>
      <p:pic>
        <p:nvPicPr>
          <p:cNvPr id="5" name="Picture 3" descr="A close up of a monkey&#10;&#10;Description generated with very high confidence">
            <a:extLst>
              <a:ext uri="{FF2B5EF4-FFF2-40B4-BE49-F238E27FC236}">
                <a16:creationId xmlns:a16="http://schemas.microsoft.com/office/drawing/2014/main" id="{16E846B7-FAB3-4A13-B77F-0C655DD6D6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"/>
          <a:stretch/>
        </p:blipFill>
        <p:spPr>
          <a:xfrm>
            <a:off x="5108073" y="3614672"/>
            <a:ext cx="1975854" cy="296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532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A83B2EA-6920-553A-0B87-5EB82216272D}"/>
              </a:ext>
            </a:extLst>
          </p:cNvPr>
          <p:cNvSpPr txBox="1">
            <a:spLocks/>
          </p:cNvSpPr>
          <p:nvPr/>
        </p:nvSpPr>
        <p:spPr>
          <a:xfrm>
            <a:off x="3493116" y="820093"/>
            <a:ext cx="5205767" cy="942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200" dirty="0"/>
              <a:t>GROOMING</a:t>
            </a:r>
          </a:p>
        </p:txBody>
      </p:sp>
      <p:sp>
        <p:nvSpPr>
          <p:cNvPr id="6" name="Action Button: Home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5341039-7FF5-EFB9-B192-B6128AF40AE2}"/>
              </a:ext>
            </a:extLst>
          </p:cNvPr>
          <p:cNvSpPr/>
          <p:nvPr/>
        </p:nvSpPr>
        <p:spPr>
          <a:xfrm>
            <a:off x="11301767" y="6043370"/>
            <a:ext cx="618979" cy="541606"/>
          </a:xfrm>
          <a:prstGeom prst="actionButtonHom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Dubai"/>
                <a:hlinkClick r:id="rId5" action="ppaction://hlinksldjump"/>
              </a:rPr>
              <a:t>-</a:t>
            </a:r>
            <a:endParaRPr lang="en-US" dirty="0"/>
          </a:p>
        </p:txBody>
      </p:sp>
      <p:pic>
        <p:nvPicPr>
          <p:cNvPr id="7" name="Picture 3" descr="A close up of a monkey&#10;&#10;Description generated with very high confidence">
            <a:extLst>
              <a:ext uri="{FF2B5EF4-FFF2-40B4-BE49-F238E27FC236}">
                <a16:creationId xmlns:a16="http://schemas.microsoft.com/office/drawing/2014/main" id="{617DA112-0836-1036-850A-0B690A8196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3"/>
          <a:stretch/>
        </p:blipFill>
        <p:spPr>
          <a:xfrm>
            <a:off x="4710611" y="2234161"/>
            <a:ext cx="3035802" cy="455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2991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4EC9613-79C4-D25C-995C-1A0EEC84FE69}"/>
              </a:ext>
            </a:extLst>
          </p:cNvPr>
          <p:cNvSpPr txBox="1">
            <a:spLocks/>
          </p:cNvSpPr>
          <p:nvPr/>
        </p:nvSpPr>
        <p:spPr>
          <a:xfrm>
            <a:off x="3218027" y="2171700"/>
            <a:ext cx="5755946" cy="12573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SOCIAL: 800</a:t>
            </a:r>
            <a:b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</a:br>
            <a:br>
              <a:rPr lang="en-US" sz="4000" dirty="0"/>
            </a:br>
            <a:r>
              <a:rPr lang="en-US" sz="4000" dirty="0"/>
              <a:t>A BENEFIT OF SOCIAL ENRICHMENT</a:t>
            </a:r>
          </a:p>
        </p:txBody>
      </p:sp>
    </p:spTree>
    <p:extLst>
      <p:ext uri="{BB962C8B-B14F-4D97-AF65-F5344CB8AC3E}">
        <p14:creationId xmlns:p14="http://schemas.microsoft.com/office/powerpoint/2010/main" val="3073308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D3AC26D-2184-F886-2D80-5E8AF67FCC5A}"/>
              </a:ext>
            </a:extLst>
          </p:cNvPr>
          <p:cNvSpPr txBox="1">
            <a:spLocks/>
          </p:cNvSpPr>
          <p:nvPr/>
        </p:nvSpPr>
        <p:spPr>
          <a:xfrm>
            <a:off x="5738939" y="1851335"/>
            <a:ext cx="5872317" cy="350449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830" indent="0" algn="ctr">
              <a:buNone/>
            </a:pPr>
            <a:r>
              <a:rPr lang="en-US" sz="4000" cap="all" dirty="0">
                <a:effectLst/>
                <a:latin typeface="+mj-lt"/>
              </a:rPr>
              <a:t>REDUCES STRESS while Improving HEALTH, MEMORY, AND </a:t>
            </a:r>
          </a:p>
          <a:p>
            <a:pPr marL="36830" indent="0" algn="ctr">
              <a:buNone/>
            </a:pPr>
            <a:r>
              <a:rPr lang="en-US" sz="4000" cap="all" dirty="0">
                <a:effectLst/>
                <a:latin typeface="+mj-lt"/>
              </a:rPr>
              <a:t>LEARNING</a:t>
            </a:r>
          </a:p>
          <a:p>
            <a:pPr marL="36830" indent="0" algn="ctr">
              <a:buNone/>
            </a:pPr>
            <a:endParaRPr lang="en-US" sz="4000" cap="all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</a:endParaRPr>
          </a:p>
        </p:txBody>
      </p:sp>
      <p:pic>
        <p:nvPicPr>
          <p:cNvPr id="5" name="Picture 6" descr="A cat that is looking at the camera&#10;&#10;Description generated with very high confidence">
            <a:extLst>
              <a:ext uri="{FF2B5EF4-FFF2-40B4-BE49-F238E27FC236}">
                <a16:creationId xmlns:a16="http://schemas.microsoft.com/office/drawing/2014/main" id="{ADCFAA02-FEA4-2DE4-7CEF-3BF740F3E1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000"/>
          <a:stretch/>
        </p:blipFill>
        <p:spPr>
          <a:xfrm>
            <a:off x="2292055" y="1851335"/>
            <a:ext cx="3439624" cy="3869572"/>
          </a:xfrm>
          <a:prstGeom prst="rect">
            <a:avLst/>
          </a:prstGeom>
        </p:spPr>
      </p:pic>
      <p:sp>
        <p:nvSpPr>
          <p:cNvPr id="6" name="Action Button: Home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3E9F952-5EB0-6A99-4CC0-22517C9657DE}"/>
              </a:ext>
            </a:extLst>
          </p:cNvPr>
          <p:cNvSpPr/>
          <p:nvPr/>
        </p:nvSpPr>
        <p:spPr>
          <a:xfrm>
            <a:off x="11301767" y="6043370"/>
            <a:ext cx="618979" cy="541606"/>
          </a:xfrm>
          <a:prstGeom prst="actionButtonHom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Dubai"/>
                <a:hlinkClick r:id="rId7" action="ppaction://hlinksldjump"/>
              </a:rPr>
              <a:t>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4243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09E15F-6EB3-EB8B-5678-88A4F2BF0A80}"/>
              </a:ext>
            </a:extLst>
          </p:cNvPr>
          <p:cNvSpPr txBox="1">
            <a:spLocks/>
          </p:cNvSpPr>
          <p:nvPr/>
        </p:nvSpPr>
        <p:spPr>
          <a:xfrm>
            <a:off x="1685717" y="987157"/>
            <a:ext cx="8820561" cy="11480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dirty="0"/>
              <a:t>REDUCES STRESS AND ABNORMAL BEHAVIOURS</a:t>
            </a:r>
          </a:p>
          <a:p>
            <a:pPr algn="ctr"/>
            <a:r>
              <a:rPr lang="en-US" sz="3400" dirty="0"/>
              <a:t>PROMOTES COPING SKILLS ​</a:t>
            </a:r>
          </a:p>
          <a:p>
            <a:pPr algn="ctr"/>
            <a:r>
              <a:rPr lang="en-US" sz="3400" dirty="0"/>
              <a:t>PROVIDES MENTAL STIMULATION</a:t>
            </a:r>
          </a:p>
          <a:p>
            <a:pPr algn="ctr"/>
            <a:r>
              <a:rPr lang="en-US" sz="3400" dirty="0"/>
              <a:t>ENCOURAGES PLAY </a:t>
            </a:r>
          </a:p>
        </p:txBody>
      </p:sp>
      <p:sp>
        <p:nvSpPr>
          <p:cNvPr id="5" name="Action Button: Home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452E92D-EAB6-002A-3C46-949E8F2E438F}"/>
              </a:ext>
            </a:extLst>
          </p:cNvPr>
          <p:cNvSpPr/>
          <p:nvPr/>
        </p:nvSpPr>
        <p:spPr>
          <a:xfrm>
            <a:off x="11301767" y="6043370"/>
            <a:ext cx="618979" cy="541606"/>
          </a:xfrm>
          <a:prstGeom prst="actionButtonHom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Dubai"/>
                <a:hlinkClick r:id="rId5" action="ppaction://hlinksldjump"/>
              </a:rPr>
              <a:t>-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7C0602-BDDB-2D67-10CA-85631B4A0E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147"/>
          <a:stretch/>
        </p:blipFill>
        <p:spPr>
          <a:xfrm>
            <a:off x="4690942" y="2311215"/>
            <a:ext cx="2810109" cy="409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9249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ED2361F-D16B-64FE-DEDF-AAC2867D6F8D}"/>
              </a:ext>
            </a:extLst>
          </p:cNvPr>
          <p:cNvSpPr txBox="1">
            <a:spLocks/>
          </p:cNvSpPr>
          <p:nvPr/>
        </p:nvSpPr>
        <p:spPr>
          <a:xfrm>
            <a:off x="3110450" y="2171700"/>
            <a:ext cx="5971099" cy="12573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SOCIAL: 1000</a:t>
            </a:r>
            <a:b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</a:br>
            <a:br>
              <a:rPr lang="en-US" sz="4000" dirty="0"/>
            </a:br>
            <a:r>
              <a:rPr lang="en-US" sz="4000" dirty="0"/>
              <a:t>CONSIDERATIONS WHEN SOCIALLY HOUSING ANIMALS</a:t>
            </a:r>
          </a:p>
        </p:txBody>
      </p:sp>
    </p:spTree>
    <p:extLst>
      <p:ext uri="{BB962C8B-B14F-4D97-AF65-F5344CB8AC3E}">
        <p14:creationId xmlns:p14="http://schemas.microsoft.com/office/powerpoint/2010/main" val="1554691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95A2D8-D13D-ABE1-5852-A33BE9393FB2}"/>
              </a:ext>
            </a:extLst>
          </p:cNvPr>
          <p:cNvSpPr txBox="1">
            <a:spLocks/>
          </p:cNvSpPr>
          <p:nvPr/>
        </p:nvSpPr>
        <p:spPr>
          <a:xfrm>
            <a:off x="2242417" y="850852"/>
            <a:ext cx="7707166" cy="23649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HISTORY</a:t>
            </a:r>
          </a:p>
          <a:p>
            <a:pPr algn="ctr"/>
            <a:r>
              <a:rPr lang="en-US" sz="3200" dirty="0"/>
              <a:t>AGE</a:t>
            </a:r>
          </a:p>
          <a:p>
            <a:pPr algn="ctr"/>
            <a:r>
              <a:rPr lang="en-US" sz="3200" dirty="0"/>
              <a:t>GENDER</a:t>
            </a:r>
          </a:p>
          <a:p>
            <a:pPr algn="ctr"/>
            <a:r>
              <a:rPr lang="en-US" sz="3200" dirty="0"/>
              <a:t>WEIGHT</a:t>
            </a:r>
          </a:p>
          <a:p>
            <a:pPr algn="ctr"/>
            <a:r>
              <a:rPr lang="en-US" sz="3200" dirty="0"/>
              <a:t>TEMPERAMENT</a:t>
            </a:r>
          </a:p>
          <a:p>
            <a:pPr algn="ctr"/>
            <a:r>
              <a:rPr lang="en-US" sz="3200" dirty="0"/>
              <a:t>RESEARCH INVOLVEMENT</a:t>
            </a:r>
          </a:p>
        </p:txBody>
      </p:sp>
      <p:pic>
        <p:nvPicPr>
          <p:cNvPr id="5" name="Picture 4" descr="A monkey in a cage&#10;&#10;Description generated with very high confidence">
            <a:extLst>
              <a:ext uri="{FF2B5EF4-FFF2-40B4-BE49-F238E27FC236}">
                <a16:creationId xmlns:a16="http://schemas.microsoft.com/office/drawing/2014/main" id="{87A45B94-4260-1796-6EC6-499D80949E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38" r="-1" b="-1"/>
          <a:stretch/>
        </p:blipFill>
        <p:spPr>
          <a:xfrm>
            <a:off x="5080933" y="3429000"/>
            <a:ext cx="2030134" cy="2926565"/>
          </a:xfrm>
          <a:prstGeom prst="rect">
            <a:avLst/>
          </a:prstGeom>
        </p:spPr>
      </p:pic>
      <p:sp>
        <p:nvSpPr>
          <p:cNvPr id="6" name="Action Button: Home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223BD92-8D2C-5D7F-4E06-6CB22A33D855}"/>
              </a:ext>
            </a:extLst>
          </p:cNvPr>
          <p:cNvSpPr/>
          <p:nvPr/>
        </p:nvSpPr>
        <p:spPr>
          <a:xfrm>
            <a:off x="11301767" y="6043370"/>
            <a:ext cx="618979" cy="541606"/>
          </a:xfrm>
          <a:prstGeom prst="actionButtonHom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Dubai"/>
                <a:hlinkClick r:id="rId7" action="ppaction://hlinksldjump"/>
              </a:rPr>
              <a:t>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6464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1B65689-B77C-BFC7-BFDF-F42B017BE20F}"/>
              </a:ext>
            </a:extLst>
          </p:cNvPr>
          <p:cNvSpPr txBox="1">
            <a:spLocks/>
          </p:cNvSpPr>
          <p:nvPr/>
        </p:nvSpPr>
        <p:spPr>
          <a:xfrm>
            <a:off x="1540647" y="1814579"/>
            <a:ext cx="9110706" cy="12573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</a:br>
            <a: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  <a:t>PHYSICAL: 200</a:t>
            </a:r>
            <a:b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</a:br>
            <a:b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</a:br>
            <a: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  <a:t>AN </a:t>
            </a:r>
            <a:r>
              <a:rPr lang="en-US" sz="4000" dirty="0"/>
              <a:t>EXAMPLE OF PHYSICAL ENRICHMENT FOR NONHUMAN PRIMATES ​</a:t>
            </a:r>
          </a:p>
        </p:txBody>
      </p:sp>
    </p:spTree>
    <p:extLst>
      <p:ext uri="{BB962C8B-B14F-4D97-AF65-F5344CB8AC3E}">
        <p14:creationId xmlns:p14="http://schemas.microsoft.com/office/powerpoint/2010/main" val="23160726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0E533B2-5B40-6077-0B63-2D95FA162CDB}"/>
              </a:ext>
            </a:extLst>
          </p:cNvPr>
          <p:cNvSpPr txBox="1">
            <a:spLocks/>
          </p:cNvSpPr>
          <p:nvPr/>
        </p:nvSpPr>
        <p:spPr>
          <a:xfrm>
            <a:off x="6036602" y="1256521"/>
            <a:ext cx="5549570" cy="23649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dirty="0"/>
              <a:t>CLIMBING STRUCTURES</a:t>
            </a:r>
          </a:p>
          <a:p>
            <a:pPr algn="ctr"/>
            <a:r>
              <a:rPr lang="en-US" sz="3800" dirty="0"/>
              <a:t>TOYS</a:t>
            </a:r>
          </a:p>
          <a:p>
            <a:pPr algn="ctr"/>
            <a:r>
              <a:rPr lang="en-US" sz="3800" dirty="0"/>
              <a:t>SWINGS</a:t>
            </a:r>
          </a:p>
          <a:p>
            <a:pPr algn="ctr"/>
            <a:r>
              <a:rPr lang="en-US" sz="3800" dirty="0"/>
              <a:t>PLAY STRUCTURES</a:t>
            </a:r>
          </a:p>
        </p:txBody>
      </p:sp>
      <p:pic>
        <p:nvPicPr>
          <p:cNvPr id="5" name="Picture 3" descr="A monkey holding a stuffed animal&#10;&#10;Description generated with high confidence">
            <a:extLst>
              <a:ext uri="{FF2B5EF4-FFF2-40B4-BE49-F238E27FC236}">
                <a16:creationId xmlns:a16="http://schemas.microsoft.com/office/drawing/2014/main" id="{BD36C019-73BE-0B69-FC0F-DA411D7891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3"/>
          <a:stretch/>
        </p:blipFill>
        <p:spPr>
          <a:xfrm>
            <a:off x="2338507" y="1233378"/>
            <a:ext cx="3480533" cy="5221216"/>
          </a:xfrm>
          <a:prstGeom prst="rect">
            <a:avLst/>
          </a:prstGeom>
        </p:spPr>
      </p:pic>
      <p:sp>
        <p:nvSpPr>
          <p:cNvPr id="6" name="Action Button: Home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08E5859-DB3B-4A35-5F16-32032636DA84}"/>
              </a:ext>
            </a:extLst>
          </p:cNvPr>
          <p:cNvSpPr/>
          <p:nvPr/>
        </p:nvSpPr>
        <p:spPr>
          <a:xfrm>
            <a:off x="11301767" y="6043370"/>
            <a:ext cx="618979" cy="541606"/>
          </a:xfrm>
          <a:prstGeom prst="actionButtonHom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Dubai"/>
                <a:hlinkClick r:id="rId6" action="ppaction://hlinksldjump"/>
              </a:rPr>
              <a:t>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418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AB45012-2861-4DFF-A350-02BCF9A0E3B3}"/>
              </a:ext>
            </a:extLst>
          </p:cNvPr>
          <p:cNvSpPr txBox="1">
            <a:spLocks/>
          </p:cNvSpPr>
          <p:nvPr/>
        </p:nvSpPr>
        <p:spPr>
          <a:xfrm>
            <a:off x="1697809" y="2164573"/>
            <a:ext cx="8796381" cy="12573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PHYSICAL: 400</a:t>
            </a:r>
            <a:b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</a:br>
            <a:endParaRPr lang="en-US" sz="4000" dirty="0"/>
          </a:p>
          <a:p>
            <a:pPr algn="ctr"/>
            <a:r>
              <a:rPr lang="en-US" sz="4000" dirty="0"/>
              <a:t>AN EXAMPLE OF PHYSICAL ENRICHMENT FOR MICE</a:t>
            </a:r>
          </a:p>
        </p:txBody>
      </p:sp>
    </p:spTree>
    <p:extLst>
      <p:ext uri="{BB962C8B-B14F-4D97-AF65-F5344CB8AC3E}">
        <p14:creationId xmlns:p14="http://schemas.microsoft.com/office/powerpoint/2010/main" val="26634387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1C10FF1-0A8B-52BC-1E92-DF49857AEECF}"/>
              </a:ext>
            </a:extLst>
          </p:cNvPr>
          <p:cNvSpPr txBox="1">
            <a:spLocks/>
          </p:cNvSpPr>
          <p:nvPr/>
        </p:nvSpPr>
        <p:spPr>
          <a:xfrm>
            <a:off x="3076923" y="543880"/>
            <a:ext cx="6038154" cy="2527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GNAWING BLOCKS</a:t>
            </a:r>
          </a:p>
          <a:p>
            <a:pPr algn="ctr"/>
            <a:r>
              <a:rPr lang="en-US" sz="3200" dirty="0"/>
              <a:t>NESTING MATERIAL</a:t>
            </a:r>
          </a:p>
          <a:p>
            <a:pPr algn="ctr"/>
            <a:r>
              <a:rPr lang="en-US" sz="3200" dirty="0"/>
              <a:t>HUTS</a:t>
            </a:r>
          </a:p>
          <a:p>
            <a:pPr algn="ctr"/>
            <a:r>
              <a:rPr lang="en-US" sz="3200" dirty="0"/>
              <a:t>TUBES</a:t>
            </a:r>
          </a:p>
          <a:p>
            <a:pPr algn="ctr"/>
            <a:r>
              <a:rPr lang="en-US" sz="3200" dirty="0"/>
              <a:t>CLIMBING STRUCTURES</a:t>
            </a:r>
          </a:p>
        </p:txBody>
      </p:sp>
      <p:sp>
        <p:nvSpPr>
          <p:cNvPr id="6" name="Action Button: Home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7048CEC-0EF2-537E-B587-8F80B685FE2C}"/>
              </a:ext>
            </a:extLst>
          </p:cNvPr>
          <p:cNvSpPr/>
          <p:nvPr/>
        </p:nvSpPr>
        <p:spPr>
          <a:xfrm>
            <a:off x="11301767" y="6043370"/>
            <a:ext cx="618979" cy="541606"/>
          </a:xfrm>
          <a:prstGeom prst="actionButtonHom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Dubai"/>
                <a:hlinkClick r:id="rId5" action="ppaction://hlinksldjump"/>
              </a:rPr>
              <a:t>-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0C35BC-73CA-F79E-B4D8-6B0DA37C44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6000" y="3148804"/>
            <a:ext cx="50800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730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AB11974-F23E-A7EC-C81B-2E57871B7727}"/>
              </a:ext>
            </a:extLst>
          </p:cNvPr>
          <p:cNvSpPr txBox="1">
            <a:spLocks/>
          </p:cNvSpPr>
          <p:nvPr/>
        </p:nvSpPr>
        <p:spPr>
          <a:xfrm>
            <a:off x="3201439" y="1193023"/>
            <a:ext cx="5789122" cy="12573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/>
            <a:r>
              <a:rPr lang="en-US" sz="4000" dirty="0"/>
              <a:t>PHYSICAL: 600</a:t>
            </a:r>
            <a:b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</a:br>
            <a:br>
              <a:rPr lang="en-US" sz="4000" dirty="0"/>
            </a:br>
            <a:r>
              <a:rPr lang="en-US" sz="4000" dirty="0"/>
              <a:t>TRUE OR FALSE ​</a:t>
            </a:r>
            <a:br>
              <a:rPr lang="en-US" sz="4000" dirty="0"/>
            </a:br>
            <a:r>
              <a:rPr lang="en-US" sz="4000" dirty="0"/>
              <a:t>THE REPORTING OF CANNIBALISM AND WOUNDING HAS INCREASED DUE TO VARIOUS FORMS OF PHYSICAL ENRICHMENT</a:t>
            </a:r>
          </a:p>
        </p:txBody>
      </p:sp>
    </p:spTree>
    <p:extLst>
      <p:ext uri="{BB962C8B-B14F-4D97-AF65-F5344CB8AC3E}">
        <p14:creationId xmlns:p14="http://schemas.microsoft.com/office/powerpoint/2010/main" val="10731042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4" name="Picture 3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FABD6E96-5E56-A876-5C97-047AD14349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5000"/>
          </a:blip>
          <a:srcRect t="7326" b="8087"/>
          <a:stretch/>
        </p:blipFill>
        <p:spPr>
          <a:xfrm>
            <a:off x="3749618" y="3849157"/>
            <a:ext cx="4692763" cy="26396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EBE657B-3B1E-AE55-41C8-5A005A5D8EAC}"/>
              </a:ext>
            </a:extLst>
          </p:cNvPr>
          <p:cNvSpPr txBox="1">
            <a:spLocks/>
          </p:cNvSpPr>
          <p:nvPr/>
        </p:nvSpPr>
        <p:spPr>
          <a:xfrm>
            <a:off x="3469929" y="1062359"/>
            <a:ext cx="5252139" cy="23666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/>
              <a:t>FALSE</a:t>
            </a:r>
          </a:p>
          <a:p>
            <a:pPr algn="ctr"/>
            <a:r>
              <a:rPr lang="en-US" sz="5400" dirty="0"/>
              <a:t> </a:t>
            </a:r>
          </a:p>
          <a:p>
            <a:pPr algn="ctr"/>
            <a:r>
              <a:rPr lang="en-US" sz="5400" dirty="0"/>
              <a:t>AGRESSION AND ABNORMAL BEHAVIOR TEND TO DECREASE WHEN ANIMALS ARE PROVIDED WITH PHYSICAL ENRICHMENT</a:t>
            </a:r>
          </a:p>
        </p:txBody>
      </p:sp>
      <p:sp>
        <p:nvSpPr>
          <p:cNvPr id="6" name="Action Button: Home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6FF4158-7E99-A641-FFE1-EF909CC903CC}"/>
              </a:ext>
            </a:extLst>
          </p:cNvPr>
          <p:cNvSpPr/>
          <p:nvPr/>
        </p:nvSpPr>
        <p:spPr>
          <a:xfrm>
            <a:off x="11301767" y="6043370"/>
            <a:ext cx="618979" cy="541606"/>
          </a:xfrm>
          <a:prstGeom prst="actionButtonHom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Dubai"/>
                <a:hlinkClick r:id="rId6" action="ppaction://hlinksldjump"/>
              </a:rPr>
              <a:t>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1950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4D68778-3B1F-0998-57CE-1A737AD8CEF7}"/>
              </a:ext>
            </a:extLst>
          </p:cNvPr>
          <p:cNvSpPr txBox="1">
            <a:spLocks/>
          </p:cNvSpPr>
          <p:nvPr/>
        </p:nvSpPr>
        <p:spPr>
          <a:xfrm>
            <a:off x="2908744" y="2171700"/>
            <a:ext cx="6374511" cy="12573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PHYSICAL: 800</a:t>
            </a:r>
            <a:b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</a:br>
            <a:br>
              <a:rPr lang="en-US" sz="4000" dirty="0"/>
            </a:br>
            <a:r>
              <a:rPr lang="en-US" sz="4000" dirty="0"/>
              <a:t>A GOAL OF TOYS, SUCH AS A KONG AND PIECES OF WOOD OR FLEECE</a:t>
            </a:r>
          </a:p>
        </p:txBody>
      </p:sp>
    </p:spTree>
    <p:extLst>
      <p:ext uri="{BB962C8B-B14F-4D97-AF65-F5344CB8AC3E}">
        <p14:creationId xmlns:p14="http://schemas.microsoft.com/office/powerpoint/2010/main" val="1335333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2D6C341-E088-77BD-80DB-EEFFBBD9853A}"/>
              </a:ext>
            </a:extLst>
          </p:cNvPr>
          <p:cNvSpPr txBox="1">
            <a:spLocks/>
          </p:cNvSpPr>
          <p:nvPr/>
        </p:nvSpPr>
        <p:spPr>
          <a:xfrm>
            <a:off x="2725956" y="1696422"/>
            <a:ext cx="6740087" cy="35000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  <a:t>OCCUPATIONAL: 400</a:t>
            </a:r>
            <a:b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</a:br>
            <a:br>
              <a:rPr lang="en-US" sz="4000" dirty="0"/>
            </a:br>
            <a:r>
              <a:rPr lang="en-US" sz="4000" dirty="0"/>
              <a:t>AN EXAMPLE OF ENRICHMENT USED FOR DOGS IN RESEARCH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0E642D-8502-9F23-4D88-66B4C1C7C89F}"/>
              </a:ext>
            </a:extLst>
          </p:cNvPr>
          <p:cNvSpPr txBox="1">
            <a:spLocks/>
          </p:cNvSpPr>
          <p:nvPr/>
        </p:nvSpPr>
        <p:spPr>
          <a:xfrm>
            <a:off x="2766504" y="706915"/>
            <a:ext cx="6716588" cy="23649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DECREASE MALADAPTIVE BEHAVIORS</a:t>
            </a:r>
          </a:p>
          <a:p>
            <a:pPr algn="ctr"/>
            <a:r>
              <a:rPr lang="en-US" sz="2800" dirty="0"/>
              <a:t>ENTERTAINMENT</a:t>
            </a:r>
          </a:p>
          <a:p>
            <a:pPr algn="ctr"/>
            <a:r>
              <a:rPr lang="en-US" sz="2800" dirty="0"/>
              <a:t>ENCOURAGE SPECIES-SPECIFIC BEHAVIORS </a:t>
            </a:r>
          </a:p>
          <a:p>
            <a:pPr algn="ctr"/>
            <a:r>
              <a:rPr lang="en-US" sz="2800" dirty="0"/>
              <a:t>​</a:t>
            </a:r>
          </a:p>
        </p:txBody>
      </p:sp>
      <p:sp>
        <p:nvSpPr>
          <p:cNvPr id="6" name="Action Button: Home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D5A569A-8EC2-2685-66FF-E897628E2029}"/>
              </a:ext>
            </a:extLst>
          </p:cNvPr>
          <p:cNvSpPr/>
          <p:nvPr/>
        </p:nvSpPr>
        <p:spPr>
          <a:xfrm>
            <a:off x="11301767" y="6043370"/>
            <a:ext cx="618979" cy="541606"/>
          </a:xfrm>
          <a:prstGeom prst="actionButtonHom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Dubai"/>
                <a:hlinkClick r:id="rId5" action="ppaction://hlinksldjump"/>
              </a:rPr>
              <a:t>-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C9EA38-4BFE-D0D9-BAE8-BC7E2741EF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990" y="3071879"/>
            <a:ext cx="4056019" cy="332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115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D0BBB30-6A08-5ACA-1140-8BC0BEBB465D}"/>
              </a:ext>
            </a:extLst>
          </p:cNvPr>
          <p:cNvSpPr txBox="1">
            <a:spLocks/>
          </p:cNvSpPr>
          <p:nvPr/>
        </p:nvSpPr>
        <p:spPr>
          <a:xfrm>
            <a:off x="1337583" y="1882588"/>
            <a:ext cx="9234083" cy="29852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/>
            <a: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  <a:t>PHYSICAL: 1000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TRUE OR FALSE​</a:t>
            </a:r>
            <a:br>
              <a:rPr lang="en-US" sz="4000" dirty="0"/>
            </a:br>
            <a:r>
              <a:rPr lang="en-US" sz="4000" dirty="0"/>
              <a:t>OUTDOOR HOUSING HAS BEEN SHOWN TO REDUCE STRESS​</a:t>
            </a:r>
            <a:endParaRPr lang="en-US" sz="40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69273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86AA235-1917-BAB7-0169-DB2D4EDC7AEF}"/>
              </a:ext>
            </a:extLst>
          </p:cNvPr>
          <p:cNvSpPr txBox="1">
            <a:spLocks/>
          </p:cNvSpPr>
          <p:nvPr/>
        </p:nvSpPr>
        <p:spPr>
          <a:xfrm>
            <a:off x="1337583" y="814630"/>
            <a:ext cx="9440034" cy="10596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TRUE​</a:t>
            </a:r>
          </a:p>
        </p:txBody>
      </p:sp>
      <p:sp>
        <p:nvSpPr>
          <p:cNvPr id="6" name="Action Button: Home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C81E388-B234-B930-1BA6-B7C8C5A8F840}"/>
              </a:ext>
            </a:extLst>
          </p:cNvPr>
          <p:cNvSpPr/>
          <p:nvPr/>
        </p:nvSpPr>
        <p:spPr>
          <a:xfrm>
            <a:off x="11301767" y="6043370"/>
            <a:ext cx="618979" cy="541606"/>
          </a:xfrm>
          <a:prstGeom prst="actionButtonHom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Dubai"/>
                <a:hlinkClick r:id="rId5" action="ppaction://hlinksldjump"/>
              </a:rPr>
              <a:t>-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5E1530-7C74-58C4-DC7B-C74052AB6B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6000" y="2278873"/>
            <a:ext cx="5080000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814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59266AF-C66E-2888-D6D4-3B38F0D1DCEE}"/>
              </a:ext>
            </a:extLst>
          </p:cNvPr>
          <p:cNvSpPr txBox="1">
            <a:spLocks/>
          </p:cNvSpPr>
          <p:nvPr/>
        </p:nvSpPr>
        <p:spPr>
          <a:xfrm>
            <a:off x="2725956" y="233494"/>
            <a:ext cx="6740087" cy="31955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"PLAY TIME” WITH OTHER DOGS SOCIALIZATION WITH HUMANS</a:t>
            </a:r>
          </a:p>
          <a:p>
            <a:pPr algn="ctr"/>
            <a:r>
              <a:rPr lang="en-US" sz="3600" dirty="0"/>
              <a:t>FOOD ENRICHMENT (TREATS)</a:t>
            </a:r>
          </a:p>
          <a:p>
            <a:pPr algn="ctr"/>
            <a:r>
              <a:rPr lang="en-US" sz="3600" dirty="0"/>
              <a:t>TOYS </a:t>
            </a:r>
          </a:p>
        </p:txBody>
      </p:sp>
      <p:pic>
        <p:nvPicPr>
          <p:cNvPr id="5" name="Picture 3" descr="A dog looking at the camera&#10;&#10;Description generated with very high confidence">
            <a:extLst>
              <a:ext uri="{FF2B5EF4-FFF2-40B4-BE49-F238E27FC236}">
                <a16:creationId xmlns:a16="http://schemas.microsoft.com/office/drawing/2014/main" id="{5068E4E7-718A-D38F-49EE-36464B3F2D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139" r="-1" b="5372"/>
          <a:stretch/>
        </p:blipFill>
        <p:spPr>
          <a:xfrm>
            <a:off x="4473958" y="3607615"/>
            <a:ext cx="3272455" cy="2977361"/>
          </a:xfrm>
          <a:prstGeom prst="rect">
            <a:avLst/>
          </a:prstGeom>
        </p:spPr>
      </p:pic>
      <p:sp>
        <p:nvSpPr>
          <p:cNvPr id="7" name="Action Button: Home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9A4B45C-D3FC-B95E-3FC8-DD1642C1AC64}"/>
              </a:ext>
            </a:extLst>
          </p:cNvPr>
          <p:cNvSpPr/>
          <p:nvPr/>
        </p:nvSpPr>
        <p:spPr>
          <a:xfrm>
            <a:off x="11301767" y="6043370"/>
            <a:ext cx="618979" cy="541606"/>
          </a:xfrm>
          <a:prstGeom prst="actionButtonHom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Dubai"/>
                <a:hlinkClick r:id="rId7" action="ppaction://hlinksldjump"/>
              </a:rPr>
              <a:t>-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09DE6F2-6BE1-CCBD-00CF-C5DD930D218E}"/>
              </a:ext>
            </a:extLst>
          </p:cNvPr>
          <p:cNvSpPr txBox="1">
            <a:spLocks/>
          </p:cNvSpPr>
          <p:nvPr/>
        </p:nvSpPr>
        <p:spPr>
          <a:xfrm>
            <a:off x="913795" y="1831675"/>
            <a:ext cx="10353762" cy="2220583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cap="all" dirty="0"/>
              <a:t>OCCUPATIONAL: 600</a:t>
            </a:r>
            <a:br>
              <a:rPr lang="en-US" cap="all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</a:br>
            <a:br>
              <a:rPr lang="en-US" cap="all" dirty="0"/>
            </a:br>
            <a:r>
              <a:rPr lang="en-US" cap="all" dirty="0"/>
              <a:t>ONE WAY SCIENTISTS can PROVIDE NONHUMAN PRIMATES WITH EXERCISE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20949EF-9270-3444-F6AC-106B016B8FD6}"/>
              </a:ext>
            </a:extLst>
          </p:cNvPr>
          <p:cNvSpPr txBox="1">
            <a:spLocks/>
          </p:cNvSpPr>
          <p:nvPr/>
        </p:nvSpPr>
        <p:spPr>
          <a:xfrm>
            <a:off x="1219510" y="465407"/>
            <a:ext cx="9752979" cy="19849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dirty="0"/>
              <a:t>LARGE ENCLOSURES OR ACTIVITY CAGES</a:t>
            </a:r>
          </a:p>
          <a:p>
            <a:pPr algn="ctr"/>
            <a:r>
              <a:rPr lang="en-US" sz="3400" dirty="0"/>
              <a:t>PLAYSCAPES</a:t>
            </a:r>
          </a:p>
          <a:p>
            <a:pPr algn="ctr"/>
            <a:r>
              <a:rPr lang="en-US" sz="3400" dirty="0"/>
              <a:t>RUNNING WHEELS​</a:t>
            </a:r>
          </a:p>
        </p:txBody>
      </p:sp>
      <p:pic>
        <p:nvPicPr>
          <p:cNvPr id="6" name="Picture 3" descr="A house with trees in the background&#10;&#10;Description generated with very high confidence">
            <a:extLst>
              <a:ext uri="{FF2B5EF4-FFF2-40B4-BE49-F238E27FC236}">
                <a16:creationId xmlns:a16="http://schemas.microsoft.com/office/drawing/2014/main" id="{4D908F7C-B9C5-CB43-1F88-97D6D6792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126" y="3621706"/>
            <a:ext cx="4044663" cy="2710939"/>
          </a:xfrm>
          <a:prstGeom prst="rect">
            <a:avLst/>
          </a:prstGeom>
        </p:spPr>
      </p:pic>
      <p:sp>
        <p:nvSpPr>
          <p:cNvPr id="7" name="Action Button: Home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5A45FCC-0568-0C99-A1F3-4A5F0C729C56}"/>
              </a:ext>
            </a:extLst>
          </p:cNvPr>
          <p:cNvSpPr/>
          <p:nvPr/>
        </p:nvSpPr>
        <p:spPr>
          <a:xfrm>
            <a:off x="11301767" y="6061842"/>
            <a:ext cx="618979" cy="541606"/>
          </a:xfrm>
          <a:prstGeom prst="actionButtonHom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Dubai"/>
                <a:hlinkClick r:id="rId6" action="ppaction://hlinksldjump"/>
              </a:rPr>
              <a:t>-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7BF813-5272-F3AC-A998-656246543E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995" y="2652822"/>
            <a:ext cx="2761025" cy="37564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31" y="3786121"/>
            <a:ext cx="6740087" cy="6764686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709" y="132575"/>
            <a:ext cx="2317748" cy="2317748"/>
          </a:xfrm>
          <a:custGeom>
            <a:avLst/>
            <a:gdLst/>
            <a:ahLst/>
            <a:cxnLst/>
            <a:rect l="l" t="t" r="r" b="b"/>
            <a:pathLst>
              <a:path w="3476622" h="3476622">
                <a:moveTo>
                  <a:pt x="0" y="0"/>
                </a:moveTo>
                <a:lnTo>
                  <a:pt x="3476622" y="0"/>
                </a:lnTo>
                <a:lnTo>
                  <a:pt x="3476622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248B16C-17DE-5B1F-CEE7-2DD0BC4EFCED}"/>
              </a:ext>
            </a:extLst>
          </p:cNvPr>
          <p:cNvSpPr txBox="1">
            <a:spLocks/>
          </p:cNvSpPr>
          <p:nvPr/>
        </p:nvSpPr>
        <p:spPr>
          <a:xfrm>
            <a:off x="2292842" y="1956962"/>
            <a:ext cx="7606316" cy="36583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OCCUPATIONAL: 800</a:t>
            </a:r>
            <a:b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</a:br>
            <a:br>
              <a:rPr lang="en-US" sz="4000" dirty="0"/>
            </a:br>
            <a:r>
              <a:rPr lang="en-US" sz="4000" dirty="0"/>
              <a:t>THE MEANING OF POSITIVE REINFORCEMENT TRAINING (PRT)​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4948</TotalTime>
  <Words>676</Words>
  <Application>Microsoft Macintosh PowerPoint</Application>
  <PresentationFormat>Widescreen</PresentationFormat>
  <Paragraphs>196</Paragraphs>
  <Slides>52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Arial</vt:lpstr>
      <vt:lpstr>Brandon Grotesque 1</vt:lpstr>
      <vt:lpstr>Brandon Grotesque 2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Hassan, Mohamed Mahmoud</dc:creator>
  <cp:lastModifiedBy>Logan France</cp:lastModifiedBy>
  <cp:revision>390</cp:revision>
  <dcterms:created xsi:type="dcterms:W3CDTF">2020-02-18T16:35:16Z</dcterms:created>
  <dcterms:modified xsi:type="dcterms:W3CDTF">2024-01-25T13:47:55Z</dcterms:modified>
</cp:coreProperties>
</file>